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Work Sans"/>
      <p:regular r:id="rId44"/>
      <p:bold r:id="rId45"/>
      <p:italic r:id="rId46"/>
      <p:boldItalic r:id="rId47"/>
    </p:embeddedFont>
    <p:embeddedFont>
      <p:font typeface="DM Sans"/>
      <p:regular r:id="rId48"/>
      <p:bold r:id="rId49"/>
      <p:italic r:id="rId50"/>
      <p:boldItalic r:id="rId51"/>
    </p:embeddedFont>
    <p:embeddedFont>
      <p:font typeface="Lexend Deca"/>
      <p:regular r:id="rId52"/>
    </p:embeddedFont>
    <p:embeddedFont>
      <p:font typeface="Work Sans Regular"/>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WorkSans-regular.fntdata"/><Relationship Id="rId43" Type="http://schemas.openxmlformats.org/officeDocument/2006/relationships/slide" Target="slides/slide38.xml"/><Relationship Id="rId46" Type="http://schemas.openxmlformats.org/officeDocument/2006/relationships/font" Target="fonts/WorkSans-italic.fntdata"/><Relationship Id="rId45" Type="http://schemas.openxmlformats.org/officeDocument/2006/relationships/font" Target="fonts/Work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regular.fntdata"/><Relationship Id="rId47" Type="http://schemas.openxmlformats.org/officeDocument/2006/relationships/font" Target="fonts/WorkSans-boldItalic.fntdata"/><Relationship Id="rId49" Type="http://schemas.openxmlformats.org/officeDocument/2006/relationships/font" Target="fonts/DM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boldItalic.fntdata"/><Relationship Id="rId50" Type="http://schemas.openxmlformats.org/officeDocument/2006/relationships/font" Target="fonts/DMSans-italic.fntdata"/><Relationship Id="rId53" Type="http://schemas.openxmlformats.org/officeDocument/2006/relationships/font" Target="fonts/WorkSansRegular-regular.fntdata"/><Relationship Id="rId52" Type="http://schemas.openxmlformats.org/officeDocument/2006/relationships/font" Target="fonts/LexendDeca-regular.fntdata"/><Relationship Id="rId11" Type="http://schemas.openxmlformats.org/officeDocument/2006/relationships/slide" Target="slides/slide6.xml"/><Relationship Id="rId55" Type="http://schemas.openxmlformats.org/officeDocument/2006/relationships/font" Target="fonts/WorkSansRegular-italic.fntdata"/><Relationship Id="rId10" Type="http://schemas.openxmlformats.org/officeDocument/2006/relationships/slide" Target="slides/slide5.xml"/><Relationship Id="rId54" Type="http://schemas.openxmlformats.org/officeDocument/2006/relationships/font" Target="fonts/WorkSansRegular-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WorkSansRegula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e5ef488a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e5ef488a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cdac8458d_4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cdac8458d_4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Sketch</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e5ef488aa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e5ef488aa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e5ef488aa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e5ef488aa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cdac8458d_4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cdac8458d_4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Sketch</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e7461167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e7461167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Sketch</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e5ef488a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e5ef488a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User has the choice to filter the soundbite bubbles by genre, but this is not a required step in the task. Notice that this task is now “add to a soundbite” instead of “reply to a soundbite” to reflect our decision of the “train” idea.</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e5ef488aa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e5ef488aa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e5ef488aa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e5ef488aa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cdac8458d_4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cdac8458d_4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Sketch</a:t>
            </a:r>
            <a:endParaRPr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e746116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e746116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&amp; solution 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e7461167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be7461167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Sketch</a:t>
            </a: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e5ef488aa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e5ef488aa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Evolution page is scrollable</a:t>
            </a: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e5ef488aa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e5ef488aa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cdac8458d_4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cdac8458d_4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e7461167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e7461167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DM Sans"/>
              <a:buChar char="-"/>
            </a:pPr>
            <a:r>
              <a:rPr lang="en" sz="1800">
                <a:solidFill>
                  <a:srgbClr val="595959"/>
                </a:solidFill>
                <a:latin typeface="DM Sans"/>
                <a:ea typeface="DM Sans"/>
                <a:cs typeface="DM Sans"/>
                <a:sym typeface="DM Sans"/>
              </a:rPr>
              <a:t>(what was left out of the prototype &amp; why)</a:t>
            </a:r>
            <a:endParaRPr sz="1800">
              <a:solidFill>
                <a:srgbClr val="595959"/>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e7461167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e7461167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e74611674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e7461167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d052ad4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bd052ad4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e5ef488aa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e5ef488aa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e5ef488aa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e5ef488aa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e7461167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e7461167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Moderate task revised: “add to” a soundbite instead of “reply to” a soundbite since we decided on the “train” soundbite idea over the “duetting” idea!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be5ef488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be5ef488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be5ef488a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be5ef488a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e5ef488a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e5ef488a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e5ef488a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e5ef488a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e5ef488a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e5ef488a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be5ef488a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be5ef488a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e5ef488a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e5ef488a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e5ef488a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be5ef488a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d052ad40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bd052ad40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cb3d780a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cb3d780a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 Major Design Changes - Present the 3 biggest changes between your low-fi sketches (from last week) and the new sketches of your updated interface. Show the before and after sketches and explain your rationale for making those changes. </a:t>
            </a:r>
            <a:endParaRPr sz="1200"/>
          </a:p>
          <a:p>
            <a:pPr indent="0" lvl="0" marL="0" rtl="0" algn="l">
              <a:spcBef>
                <a:spcPts val="0"/>
              </a:spcBef>
              <a:spcAft>
                <a:spcPts val="0"/>
              </a:spcAft>
              <a:buNone/>
            </a:pPr>
            <a:r>
              <a:rPr lang="en" sz="1200"/>
              <a:t>b. Medium-Fi Prototype Task Flows - Present your 3 tasks as a series of storyboards of task flows (annotated screenshots from your medium-fi prototype, arrows between screens, etc.)</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ecd9570a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ecd9570a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 Major Design Changes - Present the 3 biggest changes between your low-fi sketches (from last week) and the new sketches of your updated interface. Show the before and after sketches and explain your rationale for making those changes. </a:t>
            </a:r>
            <a:endParaRPr sz="1200"/>
          </a:p>
          <a:p>
            <a:pPr indent="0" lvl="0" marL="0" rtl="0" algn="l">
              <a:spcBef>
                <a:spcPts val="0"/>
              </a:spcBef>
              <a:spcAft>
                <a:spcPts val="0"/>
              </a:spcAft>
              <a:buNone/>
            </a:pPr>
            <a:r>
              <a:rPr lang="en" sz="1200"/>
              <a:t>b. Medium-Fi Prototype Task Flows - Present your 3 tasks as a series of storyboards of task flows (annotated screenshots from your medium-fi prototype, arrows between screens, etc.)</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e5ef488a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e5ef488a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 Major Design Changes - Present the 3 biggest changes between your low-fi sketches (from last week) and the new sketches of your updated interface. Show the before and after sketches and explain your rationale for making those changes. </a:t>
            </a:r>
            <a:endParaRPr sz="1200"/>
          </a:p>
          <a:p>
            <a:pPr indent="0" lvl="0" marL="0" rtl="0" algn="l">
              <a:spcBef>
                <a:spcPts val="0"/>
              </a:spcBef>
              <a:spcAft>
                <a:spcPts val="0"/>
              </a:spcAft>
              <a:buNone/>
            </a:pPr>
            <a:r>
              <a:rPr lang="en" sz="1200"/>
              <a:t>b. Medium-Fi Prototype Task Flows - Present your 3 tasks as a series of storyboards of task flows (annotated screenshots from your medium-fi prototype, arrows between screens, etc.)</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ecd9570a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ecd9570a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DM Sans"/>
                <a:ea typeface="DM Sans"/>
                <a:cs typeface="DM Sans"/>
                <a:sym typeface="DM Sans"/>
              </a:rPr>
              <a:t>The page is scrollable to accommodate for different scales of evolution, and also so that the user can navigate to whichever section desired without too much cluttering.</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e5ef488aa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e5ef488aa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 Major Design Changes - Present the 3 biggest changes between your low-fi sketches (from last week) and the new sketches of your updated interface. Show the before and after sketches and explain your rationale for making those changes. </a:t>
            </a:r>
            <a:endParaRPr sz="1200"/>
          </a:p>
          <a:p>
            <a:pPr indent="0" lvl="0" marL="0" rtl="0" algn="l">
              <a:spcBef>
                <a:spcPts val="0"/>
              </a:spcBef>
              <a:spcAft>
                <a:spcPts val="0"/>
              </a:spcAft>
              <a:buNone/>
            </a:pPr>
            <a:r>
              <a:rPr lang="en" sz="1200"/>
              <a:t>b. Medium-Fi Prototype Task Flows - Present your 3 tasks as a series of storyboards of task flows (annotated screenshots from your medium-fi prototype, arrows between screens, etc.)</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e5ef488aa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e5ef488aa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 Major Design Changes - Present the 3 biggest changes between your low-fi sketches (from last week) and the new sketches of your updated interface. Show the before and after sketches and explain your rationale for making those changes. </a:t>
            </a:r>
            <a:endParaRPr sz="1200"/>
          </a:p>
          <a:p>
            <a:pPr indent="0" lvl="0" marL="0" rtl="0" algn="l">
              <a:spcBef>
                <a:spcPts val="0"/>
              </a:spcBef>
              <a:spcAft>
                <a:spcPts val="0"/>
              </a:spcAft>
              <a:buNone/>
            </a:pPr>
            <a:r>
              <a:rPr lang="en" sz="1200"/>
              <a:t>b. Medium-Fi Prototype Task Flows - Present your 3 tasks as a series of storyboards of task flows (annotated screenshots from your medium-fi prototype, arrows between screens, etc.)</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8.png"/><Relationship Id="rId9"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29.png"/><Relationship Id="rId8" Type="http://schemas.openxmlformats.org/officeDocument/2006/relationships/image" Target="../media/image67.png"/></Relationships>
</file>

<file path=ppt/slides/_rels/slide13.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35.png"/><Relationship Id="rId5" Type="http://schemas.openxmlformats.org/officeDocument/2006/relationships/image" Target="../media/image16.png"/><Relationship Id="rId6" Type="http://schemas.openxmlformats.org/officeDocument/2006/relationships/image" Target="../media/image34.png"/><Relationship Id="rId7" Type="http://schemas.openxmlformats.org/officeDocument/2006/relationships/image" Target="../media/image41.png"/><Relationship Id="rId8"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44.png"/></Relationships>
</file>

<file path=ppt/slides/_rels/slide16.xml.rels><?xml version="1.0" encoding="UTF-8" standalone="yes"?><Relationships xmlns="http://schemas.openxmlformats.org/package/2006/relationships"><Relationship Id="rId10"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2.png"/><Relationship Id="rId9" Type="http://schemas.openxmlformats.org/officeDocument/2006/relationships/image" Target="../media/image46.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45.png"/><Relationship Id="rId8"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8.png"/><Relationship Id="rId9" Type="http://schemas.openxmlformats.org/officeDocument/2006/relationships/image" Target="../media/image2.png"/><Relationship Id="rId5" Type="http://schemas.openxmlformats.org/officeDocument/2006/relationships/image" Target="../media/image36.png"/><Relationship Id="rId6" Type="http://schemas.openxmlformats.org/officeDocument/2006/relationships/image" Target="../media/image47.png"/><Relationship Id="rId7" Type="http://schemas.openxmlformats.org/officeDocument/2006/relationships/image" Target="../media/image49.png"/><Relationship Id="rId8" Type="http://schemas.openxmlformats.org/officeDocument/2006/relationships/image" Target="../media/image52.png"/></Relationships>
</file>

<file path=ppt/slides/_rels/slide18.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8.png"/><Relationship Id="rId9"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4.png"/><Relationship Id="rId7" Type="http://schemas.openxmlformats.org/officeDocument/2006/relationships/image" Target="../media/image41.png"/><Relationship Id="rId8"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9.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59.png"/><Relationship Id="rId7" Type="http://schemas.openxmlformats.org/officeDocument/2006/relationships/image" Target="../media/image55.png"/><Relationship Id="rId8" Type="http://schemas.openxmlformats.org/officeDocument/2006/relationships/image" Target="../media/image68.png"/></Relationships>
</file>

<file path=ppt/slides/_rels/slide21.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51.png"/><Relationship Id="rId9" Type="http://schemas.openxmlformats.org/officeDocument/2006/relationships/image" Target="../media/image66.png"/><Relationship Id="rId5" Type="http://schemas.openxmlformats.org/officeDocument/2006/relationships/image" Target="../media/image50.png"/><Relationship Id="rId6" Type="http://schemas.openxmlformats.org/officeDocument/2006/relationships/image" Target="../media/image56.png"/><Relationship Id="rId7" Type="http://schemas.openxmlformats.org/officeDocument/2006/relationships/image" Target="../media/image54.png"/><Relationship Id="rId8" Type="http://schemas.openxmlformats.org/officeDocument/2006/relationships/image" Target="../media/image10.png"/></Relationships>
</file>

<file path=ppt/slides/_rels/slide22.xml.rels><?xml version="1.0" encoding="UTF-8" standalone="yes"?><Relationships xmlns="http://schemas.openxmlformats.org/package/2006/relationships"><Relationship Id="rId10" Type="http://schemas.openxmlformats.org/officeDocument/2006/relationships/image" Target="../media/image63.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51.png"/><Relationship Id="rId9" Type="http://schemas.openxmlformats.org/officeDocument/2006/relationships/image" Target="../media/image58.png"/><Relationship Id="rId5" Type="http://schemas.openxmlformats.org/officeDocument/2006/relationships/image" Target="../media/image50.png"/><Relationship Id="rId6" Type="http://schemas.openxmlformats.org/officeDocument/2006/relationships/image" Target="../media/image64.png"/><Relationship Id="rId7" Type="http://schemas.openxmlformats.org/officeDocument/2006/relationships/image" Target="../media/image19.png"/><Relationship Id="rId8"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65.png"/><Relationship Id="rId5"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43.png"/><Relationship Id="rId5" Type="http://schemas.openxmlformats.org/officeDocument/2006/relationships/image" Target="../media/image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hyperlink" Target="https://www.figma.com/proto/aCPXVxwhwWhiiIQzvE5QbN/sprout-medfi?node-id=391%3A59089&amp;viewport=307%2C5%2C0.20472203195095062&amp;scaling=scale-down" TargetMode="External"/><Relationship Id="rId5" Type="http://schemas.openxmlformats.org/officeDocument/2006/relationships/hyperlink" Target="https://www.figma.com/proto/aCPXVxwhwWhiiIQzvE5QbN/sprout-medfi?node-id=391%3A59089&amp;viewport=307%2C5%2C0.20472203195095062&amp;scaling=scale-dow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3.png"/></Relationships>
</file>

<file path=ppt/slides/_rels/slide3.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6.png"/><Relationship Id="rId13" Type="http://schemas.openxmlformats.org/officeDocument/2006/relationships/image" Target="../media/image2.png"/><Relationship Id="rId12" Type="http://schemas.openxmlformats.org/officeDocument/2006/relationships/image" Target="../media/image3.png"/><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9.png"/><Relationship Id="rId9" Type="http://schemas.openxmlformats.org/officeDocument/2006/relationships/image" Target="../media/image5.png"/><Relationship Id="rId15" Type="http://schemas.openxmlformats.org/officeDocument/2006/relationships/image" Target="../media/image19.png"/><Relationship Id="rId1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75.png"/><Relationship Id="rId5" Type="http://schemas.openxmlformats.org/officeDocument/2006/relationships/image" Target="../media/image79.png"/><Relationship Id="rId6"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76.png"/><Relationship Id="rId5" Type="http://schemas.openxmlformats.org/officeDocument/2006/relationships/image" Target="../media/image71.png"/><Relationship Id="rId6"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72.png"/><Relationship Id="rId5"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74.png"/><Relationship Id="rId5" Type="http://schemas.openxmlformats.org/officeDocument/2006/relationships/image" Target="../media/image8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84.png"/><Relationship Id="rId5" Type="http://schemas.openxmlformats.org/officeDocument/2006/relationships/image" Target="../media/image8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87.png"/><Relationship Id="rId5"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hyperlink" Target="https://miro.com/app/board/o9J_lTkybBU=/" TargetMode="External"/><Relationship Id="rId5" Type="http://schemas.openxmlformats.org/officeDocument/2006/relationships/hyperlink" Target="https://www.figma.com/file/aCPXVxwhwWhiiIQzvE5QbN/sprout-medfi?node-id=0%3A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8"/>
            <a:ext cx="9144000" cy="5143495"/>
          </a:xfrm>
          <a:prstGeom prst="rect">
            <a:avLst/>
          </a:prstGeom>
          <a:noFill/>
          <a:ln>
            <a:noFill/>
          </a:ln>
        </p:spPr>
      </p:pic>
      <p:sp>
        <p:nvSpPr>
          <p:cNvPr id="55" name="Google Shape;55;p13"/>
          <p:cNvSpPr txBox="1"/>
          <p:nvPr/>
        </p:nvSpPr>
        <p:spPr>
          <a:xfrm>
            <a:off x="565800" y="1582075"/>
            <a:ext cx="1921800" cy="14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DM Sans"/>
                <a:ea typeface="DM Sans"/>
                <a:cs typeface="DM Sans"/>
                <a:sym typeface="DM Sans"/>
              </a:rPr>
              <a:t>Collaborators for an instant, </a:t>
            </a:r>
            <a:endParaRPr sz="1900">
              <a:latin typeface="DM Sans"/>
              <a:ea typeface="DM Sans"/>
              <a:cs typeface="DM Sans"/>
              <a:sym typeface="DM Sans"/>
            </a:endParaRPr>
          </a:p>
          <a:p>
            <a:pPr indent="0" lvl="0" marL="0" rtl="0" algn="l">
              <a:spcBef>
                <a:spcPts val="0"/>
              </a:spcBef>
              <a:spcAft>
                <a:spcPts val="0"/>
              </a:spcAft>
              <a:buNone/>
            </a:pPr>
            <a:r>
              <a:rPr lang="en" sz="1900">
                <a:latin typeface="DM Sans"/>
                <a:ea typeface="DM Sans"/>
                <a:cs typeface="DM Sans"/>
                <a:sym typeface="DM Sans"/>
              </a:rPr>
              <a:t>Connections for a </a:t>
            </a:r>
            <a:r>
              <a:rPr lang="en" sz="1900">
                <a:latin typeface="DM Sans"/>
                <a:ea typeface="DM Sans"/>
                <a:cs typeface="DM Sans"/>
                <a:sym typeface="DM Sans"/>
              </a:rPr>
              <a:t>lifetime</a:t>
            </a:r>
            <a:r>
              <a:rPr lang="en" sz="1900">
                <a:latin typeface="DM Sans"/>
                <a:ea typeface="DM Sans"/>
                <a:cs typeface="DM Sans"/>
                <a:sym typeface="DM Sans"/>
              </a:rPr>
              <a:t>.</a:t>
            </a:r>
            <a:endParaRPr sz="1900">
              <a:latin typeface="DM Sans"/>
              <a:ea typeface="DM Sans"/>
              <a:cs typeface="DM Sans"/>
              <a:sym typeface="DM Sans"/>
            </a:endParaRPr>
          </a:p>
        </p:txBody>
      </p:sp>
      <p:sp>
        <p:nvSpPr>
          <p:cNvPr id="56" name="Google Shape;56;p13"/>
          <p:cNvSpPr txBox="1"/>
          <p:nvPr/>
        </p:nvSpPr>
        <p:spPr>
          <a:xfrm>
            <a:off x="565800" y="3112450"/>
            <a:ext cx="1237800" cy="11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B7B7B7"/>
                </a:solidFill>
                <a:latin typeface="Work Sans"/>
                <a:ea typeface="Work Sans"/>
                <a:cs typeface="Work Sans"/>
                <a:sym typeface="Work Sans"/>
              </a:rPr>
              <a:t>ELSIE</a:t>
            </a:r>
            <a:endParaRPr b="1" sz="1300">
              <a:solidFill>
                <a:srgbClr val="B7B7B7"/>
              </a:solidFill>
              <a:latin typeface="Work Sans"/>
              <a:ea typeface="Work Sans"/>
              <a:cs typeface="Work Sans"/>
              <a:sym typeface="Work Sans"/>
            </a:endParaRPr>
          </a:p>
          <a:p>
            <a:pPr indent="0" lvl="0" marL="0" rtl="0" algn="l">
              <a:spcBef>
                <a:spcPts val="0"/>
              </a:spcBef>
              <a:spcAft>
                <a:spcPts val="0"/>
              </a:spcAft>
              <a:buNone/>
            </a:pPr>
            <a:r>
              <a:rPr b="1" lang="en" sz="1300">
                <a:solidFill>
                  <a:srgbClr val="B7B7B7"/>
                </a:solidFill>
                <a:latin typeface="Work Sans"/>
                <a:ea typeface="Work Sans"/>
                <a:cs typeface="Work Sans"/>
                <a:sym typeface="Work Sans"/>
              </a:rPr>
              <a:t>ALIX</a:t>
            </a:r>
            <a:endParaRPr b="1" sz="1300">
              <a:solidFill>
                <a:srgbClr val="B7B7B7"/>
              </a:solidFill>
              <a:latin typeface="Work Sans"/>
              <a:ea typeface="Work Sans"/>
              <a:cs typeface="Work Sans"/>
              <a:sym typeface="Work Sans"/>
            </a:endParaRPr>
          </a:p>
          <a:p>
            <a:pPr indent="0" lvl="0" marL="0" rtl="0" algn="l">
              <a:spcBef>
                <a:spcPts val="0"/>
              </a:spcBef>
              <a:spcAft>
                <a:spcPts val="0"/>
              </a:spcAft>
              <a:buNone/>
            </a:pPr>
            <a:r>
              <a:rPr b="1" lang="en" sz="1300">
                <a:solidFill>
                  <a:srgbClr val="B7B7B7"/>
                </a:solidFill>
                <a:latin typeface="Work Sans"/>
                <a:ea typeface="Work Sans"/>
                <a:cs typeface="Work Sans"/>
                <a:sym typeface="Work Sans"/>
              </a:rPr>
              <a:t>CONSTANCE</a:t>
            </a:r>
            <a:endParaRPr b="1" sz="1300">
              <a:solidFill>
                <a:srgbClr val="B7B7B7"/>
              </a:solidFill>
              <a:latin typeface="Work Sans"/>
              <a:ea typeface="Work Sans"/>
              <a:cs typeface="Work Sans"/>
              <a:sym typeface="Work Sans"/>
            </a:endParaRPr>
          </a:p>
          <a:p>
            <a:pPr indent="0" lvl="0" marL="0" rtl="0" algn="l">
              <a:spcBef>
                <a:spcPts val="0"/>
              </a:spcBef>
              <a:spcAft>
                <a:spcPts val="0"/>
              </a:spcAft>
              <a:buNone/>
            </a:pPr>
            <a:r>
              <a:rPr b="1" lang="en" sz="1300">
                <a:solidFill>
                  <a:srgbClr val="B7B7B7"/>
                </a:solidFill>
                <a:latin typeface="Work Sans"/>
                <a:ea typeface="Work Sans"/>
                <a:cs typeface="Work Sans"/>
                <a:sym typeface="Work Sans"/>
              </a:rPr>
              <a:t>JIALIN</a:t>
            </a:r>
            <a:endParaRPr b="1" sz="1300">
              <a:solidFill>
                <a:srgbClr val="B7B7B7"/>
              </a:solidFill>
              <a:latin typeface="Work Sans"/>
              <a:ea typeface="Work Sans"/>
              <a:cs typeface="Work Sans"/>
              <a:sym typeface="Work Sans"/>
            </a:endParaRPr>
          </a:p>
        </p:txBody>
      </p:sp>
      <p:sp>
        <p:nvSpPr>
          <p:cNvPr id="57" name="Google Shape;57;p13"/>
          <p:cNvSpPr/>
          <p:nvPr/>
        </p:nvSpPr>
        <p:spPr>
          <a:xfrm>
            <a:off x="658956" y="3112450"/>
            <a:ext cx="1051500" cy="45600"/>
          </a:xfrm>
          <a:prstGeom prst="roundRect">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3"/>
          <p:cNvPicPr preferRelativeResize="0"/>
          <p:nvPr/>
        </p:nvPicPr>
        <p:blipFill>
          <a:blip r:embed="rId4">
            <a:alphaModFix/>
          </a:blip>
          <a:stretch>
            <a:fillRect/>
          </a:stretch>
        </p:blipFill>
        <p:spPr>
          <a:xfrm>
            <a:off x="4277025" y="-2409250"/>
            <a:ext cx="2152925" cy="2152925"/>
          </a:xfrm>
          <a:prstGeom prst="rect">
            <a:avLst/>
          </a:prstGeom>
          <a:noFill/>
          <a:ln>
            <a:noFill/>
          </a:ln>
        </p:spPr>
      </p:pic>
      <p:pic>
        <p:nvPicPr>
          <p:cNvPr id="59" name="Google Shape;59;p13"/>
          <p:cNvPicPr preferRelativeResize="0"/>
          <p:nvPr/>
        </p:nvPicPr>
        <p:blipFill>
          <a:blip r:embed="rId5">
            <a:alphaModFix/>
          </a:blip>
          <a:stretch>
            <a:fillRect/>
          </a:stretch>
        </p:blipFill>
        <p:spPr>
          <a:xfrm>
            <a:off x="3038097" y="0"/>
            <a:ext cx="6105906" cy="5143500"/>
          </a:xfrm>
          <a:prstGeom prst="rect">
            <a:avLst/>
          </a:prstGeom>
          <a:noFill/>
          <a:ln>
            <a:noFill/>
          </a:ln>
        </p:spPr>
      </p:pic>
      <p:sp>
        <p:nvSpPr>
          <p:cNvPr id="60" name="Google Shape;60;p13"/>
          <p:cNvSpPr txBox="1"/>
          <p:nvPr/>
        </p:nvSpPr>
        <p:spPr>
          <a:xfrm>
            <a:off x="565800" y="889600"/>
            <a:ext cx="25743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4000">
                <a:solidFill>
                  <a:schemeClr val="dk1"/>
                </a:solidFill>
                <a:latin typeface="Work Sans"/>
                <a:ea typeface="Work Sans"/>
                <a:cs typeface="Work Sans"/>
                <a:sym typeface="Work Sans"/>
              </a:rPr>
              <a:t>Sprout</a:t>
            </a:r>
            <a:endParaRPr sz="4000">
              <a:latin typeface="Work Sans Regular"/>
              <a:ea typeface="Work Sans Regular"/>
              <a:cs typeface="Work Sans Regular"/>
              <a:sym typeface="Work Sans Regular"/>
            </a:endParaRPr>
          </a:p>
        </p:txBody>
      </p:sp>
      <p:pic>
        <p:nvPicPr>
          <p:cNvPr id="61" name="Google Shape;61;p13"/>
          <p:cNvPicPr preferRelativeResize="0"/>
          <p:nvPr/>
        </p:nvPicPr>
        <p:blipFill>
          <a:blip r:embed="rId6">
            <a:alphaModFix/>
          </a:blip>
          <a:stretch>
            <a:fillRect/>
          </a:stretch>
        </p:blipFill>
        <p:spPr>
          <a:xfrm>
            <a:off x="2418525" y="1010572"/>
            <a:ext cx="571500" cy="571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2"/>
          <p:cNvPicPr preferRelativeResize="0"/>
          <p:nvPr/>
        </p:nvPicPr>
        <p:blipFill>
          <a:blip r:embed="rId3">
            <a:alphaModFix/>
          </a:blip>
          <a:stretch>
            <a:fillRect/>
          </a:stretch>
        </p:blipFill>
        <p:spPr>
          <a:xfrm>
            <a:off x="0" y="-8"/>
            <a:ext cx="9144000" cy="5143495"/>
          </a:xfrm>
          <a:prstGeom prst="rect">
            <a:avLst/>
          </a:prstGeom>
          <a:noFill/>
          <a:ln>
            <a:noFill/>
          </a:ln>
        </p:spPr>
      </p:pic>
      <p:sp>
        <p:nvSpPr>
          <p:cNvPr id="197" name="Google Shape;197;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DM Sans"/>
                <a:ea typeface="DM Sans"/>
                <a:cs typeface="DM Sans"/>
                <a:sym typeface="DM Sans"/>
              </a:rPr>
              <a:t>Med-Fi Task Flows</a:t>
            </a:r>
            <a:endParaRPr>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 name="Shape 201"/>
        <p:cNvGrpSpPr/>
        <p:nvPr/>
      </p:nvGrpSpPr>
      <p:grpSpPr>
        <a:xfrm>
          <a:off x="0" y="0"/>
          <a:ext cx="0" cy="0"/>
          <a:chOff x="0" y="0"/>
          <a:chExt cx="0" cy="0"/>
        </a:xfrm>
      </p:grpSpPr>
      <p:pic>
        <p:nvPicPr>
          <p:cNvPr id="202" name="Google Shape;202;p23"/>
          <p:cNvPicPr preferRelativeResize="0"/>
          <p:nvPr/>
        </p:nvPicPr>
        <p:blipFill>
          <a:blip r:embed="rId3">
            <a:alphaModFix/>
          </a:blip>
          <a:stretch>
            <a:fillRect/>
          </a:stretch>
        </p:blipFill>
        <p:spPr>
          <a:xfrm>
            <a:off x="0" y="-8"/>
            <a:ext cx="9144000" cy="5143495"/>
          </a:xfrm>
          <a:prstGeom prst="rect">
            <a:avLst/>
          </a:prstGeom>
          <a:noFill/>
          <a:ln>
            <a:noFill/>
          </a:ln>
        </p:spPr>
      </p:pic>
      <p:grpSp>
        <p:nvGrpSpPr>
          <p:cNvPr id="203" name="Google Shape;203;p23"/>
          <p:cNvGrpSpPr/>
          <p:nvPr/>
        </p:nvGrpSpPr>
        <p:grpSpPr>
          <a:xfrm>
            <a:off x="358979" y="206346"/>
            <a:ext cx="4108111" cy="1073796"/>
            <a:chOff x="3357437" y="826983"/>
            <a:chExt cx="4024403" cy="1005803"/>
          </a:xfrm>
        </p:grpSpPr>
        <p:sp>
          <p:nvSpPr>
            <p:cNvPr id="204" name="Google Shape;204;p23"/>
            <p:cNvSpPr txBox="1"/>
            <p:nvPr/>
          </p:nvSpPr>
          <p:spPr>
            <a:xfrm>
              <a:off x="4604740" y="995215"/>
              <a:ext cx="27771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Post a soundbite (LOFI)</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[SIMPLE]</a:t>
              </a:r>
              <a:endParaRPr sz="1200">
                <a:solidFill>
                  <a:srgbClr val="8A8A8A"/>
                </a:solidFill>
                <a:latin typeface="Work Sans Regular"/>
                <a:ea typeface="Work Sans Regular"/>
                <a:cs typeface="Work Sans Regular"/>
                <a:sym typeface="Work Sans Regular"/>
              </a:endParaRPr>
            </a:p>
          </p:txBody>
        </p:sp>
        <p:grpSp>
          <p:nvGrpSpPr>
            <p:cNvPr id="205" name="Google Shape;205;p23"/>
            <p:cNvGrpSpPr/>
            <p:nvPr/>
          </p:nvGrpSpPr>
          <p:grpSpPr>
            <a:xfrm>
              <a:off x="3357437" y="826983"/>
              <a:ext cx="1005803" cy="1005803"/>
              <a:chOff x="4572000" y="471050"/>
              <a:chExt cx="1172675" cy="1172675"/>
            </a:xfrm>
          </p:grpSpPr>
          <p:pic>
            <p:nvPicPr>
              <p:cNvPr id="206" name="Google Shape;206;p23"/>
              <p:cNvPicPr preferRelativeResize="0"/>
              <p:nvPr/>
            </p:nvPicPr>
            <p:blipFill>
              <a:blip r:embed="rId4">
                <a:alphaModFix/>
              </a:blip>
              <a:stretch>
                <a:fillRect/>
              </a:stretch>
            </p:blipFill>
            <p:spPr>
              <a:xfrm>
                <a:off x="4572000" y="471050"/>
                <a:ext cx="1172675" cy="1172675"/>
              </a:xfrm>
              <a:prstGeom prst="rect">
                <a:avLst/>
              </a:prstGeom>
              <a:noFill/>
              <a:ln>
                <a:noFill/>
              </a:ln>
            </p:spPr>
          </p:pic>
          <p:pic>
            <p:nvPicPr>
              <p:cNvPr id="207" name="Google Shape;207;p23"/>
              <p:cNvPicPr preferRelativeResize="0"/>
              <p:nvPr/>
            </p:nvPicPr>
            <p:blipFill>
              <a:blip r:embed="rId5">
                <a:alphaModFix/>
              </a:blip>
              <a:stretch>
                <a:fillRect/>
              </a:stretch>
            </p:blipFill>
            <p:spPr>
              <a:xfrm>
                <a:off x="4573125" y="472175"/>
                <a:ext cx="1170432" cy="1170433"/>
              </a:xfrm>
              <a:prstGeom prst="rect">
                <a:avLst/>
              </a:prstGeom>
              <a:noFill/>
              <a:ln>
                <a:noFill/>
              </a:ln>
            </p:spPr>
          </p:pic>
        </p:grpSp>
      </p:grpSp>
      <p:pic>
        <p:nvPicPr>
          <p:cNvPr id="208" name="Google Shape;208;p23"/>
          <p:cNvPicPr preferRelativeResize="0"/>
          <p:nvPr/>
        </p:nvPicPr>
        <p:blipFill>
          <a:blip r:embed="rId6">
            <a:alphaModFix/>
          </a:blip>
          <a:stretch>
            <a:fillRect/>
          </a:stretch>
        </p:blipFill>
        <p:spPr>
          <a:xfrm>
            <a:off x="300338" y="1481900"/>
            <a:ext cx="8543324" cy="2460549"/>
          </a:xfrm>
          <a:prstGeom prst="rect">
            <a:avLst/>
          </a:prstGeom>
          <a:noFill/>
          <a:ln>
            <a:noFill/>
          </a:ln>
        </p:spPr>
      </p:pic>
      <p:sp>
        <p:nvSpPr>
          <p:cNvPr id="209" name="Google Shape;209;p23"/>
          <p:cNvSpPr/>
          <p:nvPr/>
        </p:nvSpPr>
        <p:spPr>
          <a:xfrm>
            <a:off x="750175" y="3421950"/>
            <a:ext cx="332700" cy="358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0" name="Google Shape;210;p23"/>
          <p:cNvSpPr/>
          <p:nvPr/>
        </p:nvSpPr>
        <p:spPr>
          <a:xfrm>
            <a:off x="3160575" y="3246975"/>
            <a:ext cx="665100" cy="4143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1" name="Google Shape;211;p23"/>
          <p:cNvSpPr/>
          <p:nvPr/>
        </p:nvSpPr>
        <p:spPr>
          <a:xfrm>
            <a:off x="4370625" y="3185325"/>
            <a:ext cx="665100" cy="4143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2" name="Google Shape;212;p23"/>
          <p:cNvSpPr/>
          <p:nvPr/>
        </p:nvSpPr>
        <p:spPr>
          <a:xfrm>
            <a:off x="5536625" y="3246975"/>
            <a:ext cx="665100" cy="4143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3" name="Google Shape;213;p23"/>
          <p:cNvSpPr/>
          <p:nvPr/>
        </p:nvSpPr>
        <p:spPr>
          <a:xfrm>
            <a:off x="1754300" y="2306550"/>
            <a:ext cx="946800" cy="4143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13" y="5"/>
            <a:ext cx="9144000" cy="5143495"/>
          </a:xfrm>
          <a:prstGeom prst="rect">
            <a:avLst/>
          </a:prstGeom>
          <a:noFill/>
          <a:ln>
            <a:noFill/>
          </a:ln>
        </p:spPr>
      </p:pic>
      <p:pic>
        <p:nvPicPr>
          <p:cNvPr id="219" name="Google Shape;219;p24"/>
          <p:cNvPicPr preferRelativeResize="0"/>
          <p:nvPr/>
        </p:nvPicPr>
        <p:blipFill rotWithShape="1">
          <a:blip r:embed="rId4">
            <a:alphaModFix/>
          </a:blip>
          <a:srcRect b="0" l="69" r="69" t="0"/>
          <a:stretch/>
        </p:blipFill>
        <p:spPr>
          <a:xfrm>
            <a:off x="2652995" y="975325"/>
            <a:ext cx="1828800" cy="3965700"/>
          </a:xfrm>
          <a:prstGeom prst="roundRect">
            <a:avLst>
              <a:gd fmla="val 8432" name="adj"/>
            </a:avLst>
          </a:prstGeom>
          <a:noFill/>
          <a:ln>
            <a:noFill/>
          </a:ln>
          <a:effectLst>
            <a:outerShdw blurRad="314325" rotWithShape="0" algn="bl" dir="5400000" dist="19050">
              <a:srgbClr val="000000">
                <a:alpha val="50000"/>
              </a:srgbClr>
            </a:outerShdw>
          </a:effectLst>
        </p:spPr>
      </p:pic>
      <p:grpSp>
        <p:nvGrpSpPr>
          <p:cNvPr id="220" name="Google Shape;220;p24"/>
          <p:cNvGrpSpPr/>
          <p:nvPr/>
        </p:nvGrpSpPr>
        <p:grpSpPr>
          <a:xfrm>
            <a:off x="358737" y="8"/>
            <a:ext cx="3395896" cy="1005803"/>
            <a:chOff x="3357437" y="826983"/>
            <a:chExt cx="3395896" cy="1005803"/>
          </a:xfrm>
        </p:grpSpPr>
        <p:sp>
          <p:nvSpPr>
            <p:cNvPr id="221" name="Google Shape;221;p24"/>
            <p:cNvSpPr txBox="1"/>
            <p:nvPr/>
          </p:nvSpPr>
          <p:spPr>
            <a:xfrm>
              <a:off x="4604733" y="995213"/>
              <a:ext cx="21486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Post a soundbite</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[SIMPLE]</a:t>
              </a:r>
              <a:endParaRPr sz="1200">
                <a:solidFill>
                  <a:srgbClr val="8A8A8A"/>
                </a:solidFill>
                <a:latin typeface="Work Sans Regular"/>
                <a:ea typeface="Work Sans Regular"/>
                <a:cs typeface="Work Sans Regular"/>
                <a:sym typeface="Work Sans Regular"/>
              </a:endParaRPr>
            </a:p>
          </p:txBody>
        </p:sp>
        <p:grpSp>
          <p:nvGrpSpPr>
            <p:cNvPr id="222" name="Google Shape;222;p24"/>
            <p:cNvGrpSpPr/>
            <p:nvPr/>
          </p:nvGrpSpPr>
          <p:grpSpPr>
            <a:xfrm>
              <a:off x="3357437" y="826983"/>
              <a:ext cx="1005803" cy="1005803"/>
              <a:chOff x="4572000" y="471050"/>
              <a:chExt cx="1172675" cy="1172675"/>
            </a:xfrm>
          </p:grpSpPr>
          <p:pic>
            <p:nvPicPr>
              <p:cNvPr id="223" name="Google Shape;223;p24"/>
              <p:cNvPicPr preferRelativeResize="0"/>
              <p:nvPr/>
            </p:nvPicPr>
            <p:blipFill>
              <a:blip r:embed="rId5">
                <a:alphaModFix/>
              </a:blip>
              <a:stretch>
                <a:fillRect/>
              </a:stretch>
            </p:blipFill>
            <p:spPr>
              <a:xfrm>
                <a:off x="4572000" y="471050"/>
                <a:ext cx="1172675" cy="1172675"/>
              </a:xfrm>
              <a:prstGeom prst="rect">
                <a:avLst/>
              </a:prstGeom>
              <a:noFill/>
              <a:ln>
                <a:noFill/>
              </a:ln>
            </p:spPr>
          </p:pic>
          <p:pic>
            <p:nvPicPr>
              <p:cNvPr id="224" name="Google Shape;224;p24"/>
              <p:cNvPicPr preferRelativeResize="0"/>
              <p:nvPr/>
            </p:nvPicPr>
            <p:blipFill>
              <a:blip r:embed="rId6">
                <a:alphaModFix/>
              </a:blip>
              <a:stretch>
                <a:fillRect/>
              </a:stretch>
            </p:blipFill>
            <p:spPr>
              <a:xfrm>
                <a:off x="4573125" y="472175"/>
                <a:ext cx="1170432" cy="1170433"/>
              </a:xfrm>
              <a:prstGeom prst="rect">
                <a:avLst/>
              </a:prstGeom>
              <a:noFill/>
              <a:ln>
                <a:noFill/>
              </a:ln>
            </p:spPr>
          </p:pic>
        </p:grpSp>
      </p:grpSp>
      <p:sp>
        <p:nvSpPr>
          <p:cNvPr id="225" name="Google Shape;225;p24"/>
          <p:cNvSpPr/>
          <p:nvPr/>
        </p:nvSpPr>
        <p:spPr>
          <a:xfrm>
            <a:off x="3043450" y="2514725"/>
            <a:ext cx="1047900" cy="541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26" name="Google Shape;226;p24"/>
          <p:cNvPicPr preferRelativeResize="0"/>
          <p:nvPr/>
        </p:nvPicPr>
        <p:blipFill rotWithShape="1">
          <a:blip r:embed="rId7">
            <a:alphaModFix/>
          </a:blip>
          <a:srcRect b="0" l="69" r="69" t="0"/>
          <a:stretch/>
        </p:blipFill>
        <p:spPr>
          <a:xfrm>
            <a:off x="4794870" y="975325"/>
            <a:ext cx="1828800" cy="39657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227" name="Google Shape;227;p24"/>
          <p:cNvPicPr preferRelativeResize="0"/>
          <p:nvPr/>
        </p:nvPicPr>
        <p:blipFill>
          <a:blip r:embed="rId8">
            <a:alphaModFix/>
          </a:blip>
          <a:stretch>
            <a:fillRect/>
          </a:stretch>
        </p:blipFill>
        <p:spPr>
          <a:xfrm>
            <a:off x="511133" y="975325"/>
            <a:ext cx="1828800" cy="39657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228" name="Google Shape;228;p24"/>
          <p:cNvSpPr/>
          <p:nvPr/>
        </p:nvSpPr>
        <p:spPr>
          <a:xfrm>
            <a:off x="1211625" y="4453225"/>
            <a:ext cx="427800" cy="4563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29" name="Google Shape;229;p24"/>
          <p:cNvPicPr preferRelativeResize="0"/>
          <p:nvPr/>
        </p:nvPicPr>
        <p:blipFill rotWithShape="1">
          <a:blip r:embed="rId9">
            <a:alphaModFix/>
          </a:blip>
          <a:srcRect b="0" l="69" r="69" t="0"/>
          <a:stretch/>
        </p:blipFill>
        <p:spPr>
          <a:xfrm>
            <a:off x="6936745" y="975325"/>
            <a:ext cx="1828800" cy="39657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230" name="Google Shape;230;p24"/>
          <p:cNvSpPr/>
          <p:nvPr/>
        </p:nvSpPr>
        <p:spPr>
          <a:xfrm>
            <a:off x="7268699" y="3958525"/>
            <a:ext cx="1164900" cy="6432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1" name="Google Shape;231;p24"/>
          <p:cNvSpPr/>
          <p:nvPr/>
        </p:nvSpPr>
        <p:spPr>
          <a:xfrm>
            <a:off x="5298715" y="3958525"/>
            <a:ext cx="821100" cy="541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5"/>
          <p:cNvPicPr preferRelativeResize="0"/>
          <p:nvPr/>
        </p:nvPicPr>
        <p:blipFill>
          <a:blip r:embed="rId3">
            <a:alphaModFix/>
          </a:blip>
          <a:stretch>
            <a:fillRect/>
          </a:stretch>
        </p:blipFill>
        <p:spPr>
          <a:xfrm>
            <a:off x="13" y="5"/>
            <a:ext cx="9144000" cy="5143495"/>
          </a:xfrm>
          <a:prstGeom prst="rect">
            <a:avLst/>
          </a:prstGeom>
          <a:noFill/>
          <a:ln>
            <a:noFill/>
          </a:ln>
        </p:spPr>
      </p:pic>
      <p:grpSp>
        <p:nvGrpSpPr>
          <p:cNvPr id="237" name="Google Shape;237;p25"/>
          <p:cNvGrpSpPr/>
          <p:nvPr/>
        </p:nvGrpSpPr>
        <p:grpSpPr>
          <a:xfrm>
            <a:off x="12" y="8"/>
            <a:ext cx="3395896" cy="1005803"/>
            <a:chOff x="3357437" y="826983"/>
            <a:chExt cx="3395896" cy="1005803"/>
          </a:xfrm>
        </p:grpSpPr>
        <p:sp>
          <p:nvSpPr>
            <p:cNvPr id="238" name="Google Shape;238;p25"/>
            <p:cNvSpPr txBox="1"/>
            <p:nvPr/>
          </p:nvSpPr>
          <p:spPr>
            <a:xfrm>
              <a:off x="4604733" y="995213"/>
              <a:ext cx="21486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Post a soundbite</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[SIMPLE]</a:t>
              </a:r>
              <a:endParaRPr sz="1200">
                <a:solidFill>
                  <a:srgbClr val="8A8A8A"/>
                </a:solidFill>
                <a:latin typeface="Work Sans Regular"/>
                <a:ea typeface="Work Sans Regular"/>
                <a:cs typeface="Work Sans Regular"/>
                <a:sym typeface="Work Sans Regular"/>
              </a:endParaRPr>
            </a:p>
          </p:txBody>
        </p:sp>
        <p:grpSp>
          <p:nvGrpSpPr>
            <p:cNvPr id="239" name="Google Shape;239;p25"/>
            <p:cNvGrpSpPr/>
            <p:nvPr/>
          </p:nvGrpSpPr>
          <p:grpSpPr>
            <a:xfrm>
              <a:off x="3357437" y="826983"/>
              <a:ext cx="1005803" cy="1005803"/>
              <a:chOff x="4572000" y="471050"/>
              <a:chExt cx="1172675" cy="1172675"/>
            </a:xfrm>
          </p:grpSpPr>
          <p:pic>
            <p:nvPicPr>
              <p:cNvPr id="240" name="Google Shape;240;p25"/>
              <p:cNvPicPr preferRelativeResize="0"/>
              <p:nvPr/>
            </p:nvPicPr>
            <p:blipFill>
              <a:blip r:embed="rId4">
                <a:alphaModFix/>
              </a:blip>
              <a:stretch>
                <a:fillRect/>
              </a:stretch>
            </p:blipFill>
            <p:spPr>
              <a:xfrm>
                <a:off x="4572000" y="471050"/>
                <a:ext cx="1172675" cy="1172675"/>
              </a:xfrm>
              <a:prstGeom prst="rect">
                <a:avLst/>
              </a:prstGeom>
              <a:noFill/>
              <a:ln>
                <a:noFill/>
              </a:ln>
            </p:spPr>
          </p:pic>
          <p:pic>
            <p:nvPicPr>
              <p:cNvPr id="241" name="Google Shape;241;p25"/>
              <p:cNvPicPr preferRelativeResize="0"/>
              <p:nvPr/>
            </p:nvPicPr>
            <p:blipFill>
              <a:blip r:embed="rId5">
                <a:alphaModFix/>
              </a:blip>
              <a:stretch>
                <a:fillRect/>
              </a:stretch>
            </p:blipFill>
            <p:spPr>
              <a:xfrm>
                <a:off x="4573125" y="472175"/>
                <a:ext cx="1170432" cy="1170433"/>
              </a:xfrm>
              <a:prstGeom prst="rect">
                <a:avLst/>
              </a:prstGeom>
              <a:noFill/>
              <a:ln>
                <a:noFill/>
              </a:ln>
            </p:spPr>
          </p:pic>
        </p:grpSp>
      </p:grpSp>
      <p:grpSp>
        <p:nvGrpSpPr>
          <p:cNvPr id="242" name="Google Shape;242;p25"/>
          <p:cNvGrpSpPr/>
          <p:nvPr/>
        </p:nvGrpSpPr>
        <p:grpSpPr>
          <a:xfrm>
            <a:off x="299588" y="1214682"/>
            <a:ext cx="1633500" cy="3414000"/>
            <a:chOff x="299588" y="1214682"/>
            <a:chExt cx="1633500" cy="3414000"/>
          </a:xfrm>
        </p:grpSpPr>
        <p:pic>
          <p:nvPicPr>
            <p:cNvPr id="243" name="Google Shape;243;p25"/>
            <p:cNvPicPr preferRelativeResize="0"/>
            <p:nvPr/>
          </p:nvPicPr>
          <p:blipFill rotWithShape="1">
            <a:blip r:embed="rId6">
              <a:alphaModFix/>
            </a:blip>
            <a:srcRect b="0" l="69" r="69" t="0"/>
            <a:stretch/>
          </p:blipFill>
          <p:spPr>
            <a:xfrm>
              <a:off x="329151" y="12146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244" name="Google Shape;244;p25"/>
            <p:cNvSpPr/>
            <p:nvPr/>
          </p:nvSpPr>
          <p:spPr>
            <a:xfrm>
              <a:off x="299588" y="1743775"/>
              <a:ext cx="1633500" cy="14037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5" name="Google Shape;245;p25"/>
            <p:cNvSpPr/>
            <p:nvPr/>
          </p:nvSpPr>
          <p:spPr>
            <a:xfrm>
              <a:off x="452150" y="3779850"/>
              <a:ext cx="1328400" cy="4836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46" name="Google Shape;246;p25"/>
          <p:cNvGrpSpPr/>
          <p:nvPr/>
        </p:nvGrpSpPr>
        <p:grpSpPr>
          <a:xfrm>
            <a:off x="1995476" y="1214682"/>
            <a:ext cx="1574400" cy="3414000"/>
            <a:chOff x="1995476" y="1214682"/>
            <a:chExt cx="1574400" cy="3414000"/>
          </a:xfrm>
        </p:grpSpPr>
        <p:pic>
          <p:nvPicPr>
            <p:cNvPr id="247" name="Google Shape;247;p25"/>
            <p:cNvPicPr preferRelativeResize="0"/>
            <p:nvPr/>
          </p:nvPicPr>
          <p:blipFill rotWithShape="1">
            <a:blip r:embed="rId7">
              <a:alphaModFix/>
            </a:blip>
            <a:srcRect b="0" l="69" r="69" t="0"/>
            <a:stretch/>
          </p:blipFill>
          <p:spPr>
            <a:xfrm>
              <a:off x="1995476" y="12146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248" name="Google Shape;248;p25"/>
            <p:cNvSpPr/>
            <p:nvPr/>
          </p:nvSpPr>
          <p:spPr>
            <a:xfrm>
              <a:off x="2072113" y="3357875"/>
              <a:ext cx="1421100" cy="2277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49" name="Google Shape;249;p25"/>
          <p:cNvGrpSpPr/>
          <p:nvPr/>
        </p:nvGrpSpPr>
        <p:grpSpPr>
          <a:xfrm>
            <a:off x="3748239" y="1214682"/>
            <a:ext cx="1574400" cy="3414000"/>
            <a:chOff x="3748239" y="1214682"/>
            <a:chExt cx="1574400" cy="3414000"/>
          </a:xfrm>
        </p:grpSpPr>
        <p:pic>
          <p:nvPicPr>
            <p:cNvPr id="250" name="Google Shape;250;p25"/>
            <p:cNvPicPr preferRelativeResize="0"/>
            <p:nvPr/>
          </p:nvPicPr>
          <p:blipFill rotWithShape="1">
            <a:blip r:embed="rId8">
              <a:alphaModFix/>
            </a:blip>
            <a:srcRect b="0" l="69" r="69" t="0"/>
            <a:stretch/>
          </p:blipFill>
          <p:spPr>
            <a:xfrm>
              <a:off x="3748239" y="12146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251" name="Google Shape;251;p25"/>
            <p:cNvSpPr/>
            <p:nvPr/>
          </p:nvSpPr>
          <p:spPr>
            <a:xfrm>
              <a:off x="4031325" y="3750750"/>
              <a:ext cx="1047900" cy="541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pic>
        <p:nvPicPr>
          <p:cNvPr id="252" name="Google Shape;252;p25"/>
          <p:cNvPicPr preferRelativeResize="0"/>
          <p:nvPr/>
        </p:nvPicPr>
        <p:blipFill rotWithShape="1">
          <a:blip r:embed="rId9">
            <a:alphaModFix/>
          </a:blip>
          <a:srcRect b="0" l="69" r="69" t="0"/>
          <a:stretch/>
        </p:blipFill>
        <p:spPr>
          <a:xfrm>
            <a:off x="5555839" y="12146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253" name="Google Shape;253;p25"/>
          <p:cNvPicPr preferRelativeResize="0"/>
          <p:nvPr/>
        </p:nvPicPr>
        <p:blipFill rotWithShape="1">
          <a:blip r:embed="rId10">
            <a:alphaModFix/>
          </a:blip>
          <a:srcRect b="0" l="69" r="69" t="0"/>
          <a:stretch/>
        </p:blipFill>
        <p:spPr>
          <a:xfrm>
            <a:off x="7290339" y="12146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pic>
        <p:nvPicPr>
          <p:cNvPr id="258" name="Google Shape;258;p26"/>
          <p:cNvPicPr preferRelativeResize="0"/>
          <p:nvPr/>
        </p:nvPicPr>
        <p:blipFill>
          <a:blip r:embed="rId3">
            <a:alphaModFix/>
          </a:blip>
          <a:stretch>
            <a:fillRect/>
          </a:stretch>
        </p:blipFill>
        <p:spPr>
          <a:xfrm>
            <a:off x="13" y="5"/>
            <a:ext cx="9144000" cy="5143495"/>
          </a:xfrm>
          <a:prstGeom prst="rect">
            <a:avLst/>
          </a:prstGeom>
          <a:noFill/>
          <a:ln>
            <a:noFill/>
          </a:ln>
        </p:spPr>
      </p:pic>
      <p:grpSp>
        <p:nvGrpSpPr>
          <p:cNvPr id="259" name="Google Shape;259;p26"/>
          <p:cNvGrpSpPr/>
          <p:nvPr/>
        </p:nvGrpSpPr>
        <p:grpSpPr>
          <a:xfrm>
            <a:off x="416072" y="284509"/>
            <a:ext cx="4435129" cy="1005870"/>
            <a:chOff x="3357397" y="1665567"/>
            <a:chExt cx="4435129" cy="1005870"/>
          </a:xfrm>
        </p:grpSpPr>
        <p:grpSp>
          <p:nvGrpSpPr>
            <p:cNvPr id="260" name="Google Shape;260;p26"/>
            <p:cNvGrpSpPr/>
            <p:nvPr/>
          </p:nvGrpSpPr>
          <p:grpSpPr>
            <a:xfrm>
              <a:off x="3357397" y="1665567"/>
              <a:ext cx="1005870" cy="1005870"/>
              <a:chOff x="4573125" y="1478450"/>
              <a:chExt cx="1170432" cy="1170433"/>
            </a:xfrm>
          </p:grpSpPr>
          <p:pic>
            <p:nvPicPr>
              <p:cNvPr id="261" name="Google Shape;261;p26"/>
              <p:cNvPicPr preferRelativeResize="0"/>
              <p:nvPr/>
            </p:nvPicPr>
            <p:blipFill>
              <a:blip r:embed="rId4">
                <a:alphaModFix/>
              </a:blip>
              <a:stretch>
                <a:fillRect/>
              </a:stretch>
            </p:blipFill>
            <p:spPr>
              <a:xfrm>
                <a:off x="4573125" y="1478450"/>
                <a:ext cx="1170432" cy="1170433"/>
              </a:xfrm>
              <a:prstGeom prst="rect">
                <a:avLst/>
              </a:prstGeom>
              <a:noFill/>
              <a:ln>
                <a:noFill/>
              </a:ln>
            </p:spPr>
          </p:pic>
          <p:pic>
            <p:nvPicPr>
              <p:cNvPr id="262" name="Google Shape;262;p26"/>
              <p:cNvPicPr preferRelativeResize="0"/>
              <p:nvPr/>
            </p:nvPicPr>
            <p:blipFill>
              <a:blip r:embed="rId5">
                <a:alphaModFix/>
              </a:blip>
              <a:stretch>
                <a:fillRect/>
              </a:stretch>
            </p:blipFill>
            <p:spPr>
              <a:xfrm>
                <a:off x="4573125" y="1478450"/>
                <a:ext cx="1170432" cy="1170433"/>
              </a:xfrm>
              <a:prstGeom prst="rect">
                <a:avLst/>
              </a:prstGeom>
              <a:noFill/>
              <a:ln>
                <a:noFill/>
              </a:ln>
            </p:spPr>
          </p:pic>
        </p:grpSp>
        <p:sp>
          <p:nvSpPr>
            <p:cNvPr id="263" name="Google Shape;263;p26"/>
            <p:cNvSpPr txBox="1"/>
            <p:nvPr/>
          </p:nvSpPr>
          <p:spPr>
            <a:xfrm>
              <a:off x="4604725" y="1833857"/>
              <a:ext cx="31878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Add</a:t>
              </a:r>
              <a:r>
                <a:rPr b="1" lang="en" sz="1600">
                  <a:latin typeface="Work Sans"/>
                  <a:ea typeface="Work Sans"/>
                  <a:cs typeface="Work Sans"/>
                  <a:sym typeface="Work Sans"/>
                </a:rPr>
                <a:t> to a soundbite (LOFI)</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[MODERATE]</a:t>
              </a:r>
              <a:endParaRPr sz="1200">
                <a:solidFill>
                  <a:srgbClr val="8A8A8A"/>
                </a:solidFill>
                <a:latin typeface="Work Sans Regular"/>
                <a:ea typeface="Work Sans Regular"/>
                <a:cs typeface="Work Sans Regular"/>
                <a:sym typeface="Work Sans Regular"/>
              </a:endParaRPr>
            </a:p>
          </p:txBody>
        </p:sp>
      </p:grpSp>
      <p:pic>
        <p:nvPicPr>
          <p:cNvPr id="264" name="Google Shape;264;p26"/>
          <p:cNvPicPr preferRelativeResize="0"/>
          <p:nvPr/>
        </p:nvPicPr>
        <p:blipFill>
          <a:blip r:embed="rId6">
            <a:alphaModFix/>
          </a:blip>
          <a:stretch>
            <a:fillRect/>
          </a:stretch>
        </p:blipFill>
        <p:spPr>
          <a:xfrm>
            <a:off x="637438" y="1328150"/>
            <a:ext cx="7869126" cy="3045251"/>
          </a:xfrm>
          <a:prstGeom prst="rect">
            <a:avLst/>
          </a:prstGeom>
          <a:noFill/>
          <a:ln>
            <a:noFill/>
          </a:ln>
        </p:spPr>
      </p:pic>
      <p:sp>
        <p:nvSpPr>
          <p:cNvPr id="265" name="Google Shape;265;p26"/>
          <p:cNvSpPr/>
          <p:nvPr/>
        </p:nvSpPr>
        <p:spPr>
          <a:xfrm>
            <a:off x="1738575" y="1445125"/>
            <a:ext cx="332700" cy="358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6" name="Google Shape;266;p26"/>
          <p:cNvSpPr/>
          <p:nvPr/>
        </p:nvSpPr>
        <p:spPr>
          <a:xfrm>
            <a:off x="3236125" y="1948800"/>
            <a:ext cx="459600" cy="2781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7" name="Google Shape;267;p26"/>
          <p:cNvSpPr/>
          <p:nvPr/>
        </p:nvSpPr>
        <p:spPr>
          <a:xfrm>
            <a:off x="4649750" y="2140275"/>
            <a:ext cx="563100" cy="4314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8" name="Google Shape;268;p26"/>
          <p:cNvSpPr/>
          <p:nvPr/>
        </p:nvSpPr>
        <p:spPr>
          <a:xfrm>
            <a:off x="5570225" y="1948800"/>
            <a:ext cx="631200" cy="5163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9" name="Google Shape;269;p26"/>
          <p:cNvSpPr/>
          <p:nvPr/>
        </p:nvSpPr>
        <p:spPr>
          <a:xfrm>
            <a:off x="7107650" y="2929825"/>
            <a:ext cx="913200" cy="358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3" name="Shape 273"/>
        <p:cNvGrpSpPr/>
        <p:nvPr/>
      </p:nvGrpSpPr>
      <p:grpSpPr>
        <a:xfrm>
          <a:off x="0" y="0"/>
          <a:ext cx="0" cy="0"/>
          <a:chOff x="0" y="0"/>
          <a:chExt cx="0" cy="0"/>
        </a:xfrm>
      </p:grpSpPr>
      <p:pic>
        <p:nvPicPr>
          <p:cNvPr id="274" name="Google Shape;274;p27"/>
          <p:cNvPicPr preferRelativeResize="0"/>
          <p:nvPr/>
        </p:nvPicPr>
        <p:blipFill>
          <a:blip r:embed="rId3">
            <a:alphaModFix/>
          </a:blip>
          <a:stretch>
            <a:fillRect/>
          </a:stretch>
        </p:blipFill>
        <p:spPr>
          <a:xfrm>
            <a:off x="0" y="-8"/>
            <a:ext cx="9144000" cy="5143495"/>
          </a:xfrm>
          <a:prstGeom prst="rect">
            <a:avLst/>
          </a:prstGeom>
          <a:noFill/>
          <a:ln>
            <a:noFill/>
          </a:ln>
        </p:spPr>
      </p:pic>
      <p:grpSp>
        <p:nvGrpSpPr>
          <p:cNvPr id="275" name="Google Shape;275;p27"/>
          <p:cNvGrpSpPr/>
          <p:nvPr/>
        </p:nvGrpSpPr>
        <p:grpSpPr>
          <a:xfrm>
            <a:off x="416072" y="284509"/>
            <a:ext cx="4379029" cy="1005870"/>
            <a:chOff x="3357397" y="1665567"/>
            <a:chExt cx="4379029" cy="1005870"/>
          </a:xfrm>
        </p:grpSpPr>
        <p:grpSp>
          <p:nvGrpSpPr>
            <p:cNvPr id="276" name="Google Shape;276;p27"/>
            <p:cNvGrpSpPr/>
            <p:nvPr/>
          </p:nvGrpSpPr>
          <p:grpSpPr>
            <a:xfrm>
              <a:off x="3357397" y="1665567"/>
              <a:ext cx="1005870" cy="1005870"/>
              <a:chOff x="4573125" y="1478450"/>
              <a:chExt cx="1170432" cy="1170433"/>
            </a:xfrm>
          </p:grpSpPr>
          <p:pic>
            <p:nvPicPr>
              <p:cNvPr id="277" name="Google Shape;277;p27"/>
              <p:cNvPicPr preferRelativeResize="0"/>
              <p:nvPr/>
            </p:nvPicPr>
            <p:blipFill>
              <a:blip r:embed="rId4">
                <a:alphaModFix/>
              </a:blip>
              <a:stretch>
                <a:fillRect/>
              </a:stretch>
            </p:blipFill>
            <p:spPr>
              <a:xfrm>
                <a:off x="4573125" y="1478450"/>
                <a:ext cx="1170432" cy="1170433"/>
              </a:xfrm>
              <a:prstGeom prst="rect">
                <a:avLst/>
              </a:prstGeom>
              <a:noFill/>
              <a:ln>
                <a:noFill/>
              </a:ln>
            </p:spPr>
          </p:pic>
          <p:pic>
            <p:nvPicPr>
              <p:cNvPr id="278" name="Google Shape;278;p27"/>
              <p:cNvPicPr preferRelativeResize="0"/>
              <p:nvPr/>
            </p:nvPicPr>
            <p:blipFill>
              <a:blip r:embed="rId5">
                <a:alphaModFix/>
              </a:blip>
              <a:stretch>
                <a:fillRect/>
              </a:stretch>
            </p:blipFill>
            <p:spPr>
              <a:xfrm>
                <a:off x="4573125" y="1478450"/>
                <a:ext cx="1170432" cy="1170433"/>
              </a:xfrm>
              <a:prstGeom prst="rect">
                <a:avLst/>
              </a:prstGeom>
              <a:noFill/>
              <a:ln>
                <a:noFill/>
              </a:ln>
            </p:spPr>
          </p:pic>
        </p:grpSp>
        <p:sp>
          <p:nvSpPr>
            <p:cNvPr id="279" name="Google Shape;279;p27"/>
            <p:cNvSpPr txBox="1"/>
            <p:nvPr/>
          </p:nvSpPr>
          <p:spPr>
            <a:xfrm>
              <a:off x="4604725" y="1833857"/>
              <a:ext cx="31317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Add to a soundbite (LOFI)</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[MODERATE]</a:t>
              </a:r>
              <a:endParaRPr sz="1200">
                <a:solidFill>
                  <a:srgbClr val="8A8A8A"/>
                </a:solidFill>
                <a:latin typeface="Work Sans Regular"/>
                <a:ea typeface="Work Sans Regular"/>
                <a:cs typeface="Work Sans Regular"/>
                <a:sym typeface="Work Sans Regular"/>
              </a:endParaRPr>
            </a:p>
          </p:txBody>
        </p:sp>
      </p:grpSp>
      <p:pic>
        <p:nvPicPr>
          <p:cNvPr id="280" name="Google Shape;280;p27"/>
          <p:cNvPicPr preferRelativeResize="0"/>
          <p:nvPr/>
        </p:nvPicPr>
        <p:blipFill>
          <a:blip r:embed="rId6">
            <a:alphaModFix/>
          </a:blip>
          <a:stretch>
            <a:fillRect/>
          </a:stretch>
        </p:blipFill>
        <p:spPr>
          <a:xfrm>
            <a:off x="300338" y="1481900"/>
            <a:ext cx="8543324" cy="2460549"/>
          </a:xfrm>
          <a:prstGeom prst="rect">
            <a:avLst/>
          </a:prstGeom>
          <a:noFill/>
          <a:ln>
            <a:noFill/>
          </a:ln>
        </p:spPr>
      </p:pic>
      <p:sp>
        <p:nvSpPr>
          <p:cNvPr id="281" name="Google Shape;281;p27"/>
          <p:cNvSpPr/>
          <p:nvPr/>
        </p:nvSpPr>
        <p:spPr>
          <a:xfrm>
            <a:off x="750175" y="3421950"/>
            <a:ext cx="332700" cy="358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 name="Google Shape;282;p27"/>
          <p:cNvSpPr/>
          <p:nvPr/>
        </p:nvSpPr>
        <p:spPr>
          <a:xfrm>
            <a:off x="3160575" y="3246975"/>
            <a:ext cx="665100" cy="4143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 name="Google Shape;283;p27"/>
          <p:cNvSpPr/>
          <p:nvPr/>
        </p:nvSpPr>
        <p:spPr>
          <a:xfrm>
            <a:off x="4370625" y="3185325"/>
            <a:ext cx="665100" cy="4143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 name="Google Shape;284;p27"/>
          <p:cNvSpPr/>
          <p:nvPr/>
        </p:nvSpPr>
        <p:spPr>
          <a:xfrm>
            <a:off x="5536625" y="3246975"/>
            <a:ext cx="665100" cy="4143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5" name="Google Shape;285;p27"/>
          <p:cNvSpPr/>
          <p:nvPr/>
        </p:nvSpPr>
        <p:spPr>
          <a:xfrm>
            <a:off x="1754300" y="2306550"/>
            <a:ext cx="946800" cy="4143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8"/>
          <p:cNvPicPr preferRelativeResize="0"/>
          <p:nvPr/>
        </p:nvPicPr>
        <p:blipFill>
          <a:blip r:embed="rId3">
            <a:alphaModFix/>
          </a:blip>
          <a:stretch>
            <a:fillRect/>
          </a:stretch>
        </p:blipFill>
        <p:spPr>
          <a:xfrm>
            <a:off x="13" y="5"/>
            <a:ext cx="9144000" cy="5143495"/>
          </a:xfrm>
          <a:prstGeom prst="rect">
            <a:avLst/>
          </a:prstGeom>
          <a:noFill/>
          <a:ln>
            <a:noFill/>
          </a:ln>
        </p:spPr>
      </p:pic>
      <p:pic>
        <p:nvPicPr>
          <p:cNvPr id="291" name="Google Shape;291;p28"/>
          <p:cNvPicPr preferRelativeResize="0"/>
          <p:nvPr/>
        </p:nvPicPr>
        <p:blipFill rotWithShape="1">
          <a:blip r:embed="rId4">
            <a:alphaModFix/>
          </a:blip>
          <a:srcRect b="0" l="69" r="69" t="0"/>
          <a:stretch/>
        </p:blipFill>
        <p:spPr>
          <a:xfrm>
            <a:off x="315039" y="1450395"/>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grpSp>
        <p:nvGrpSpPr>
          <p:cNvPr id="292" name="Google Shape;292;p28"/>
          <p:cNvGrpSpPr/>
          <p:nvPr/>
        </p:nvGrpSpPr>
        <p:grpSpPr>
          <a:xfrm>
            <a:off x="416072" y="284509"/>
            <a:ext cx="1005870" cy="1005870"/>
            <a:chOff x="4573125" y="1478450"/>
            <a:chExt cx="1170432" cy="1170433"/>
          </a:xfrm>
        </p:grpSpPr>
        <p:pic>
          <p:nvPicPr>
            <p:cNvPr id="293" name="Google Shape;293;p28"/>
            <p:cNvPicPr preferRelativeResize="0"/>
            <p:nvPr/>
          </p:nvPicPr>
          <p:blipFill>
            <a:blip r:embed="rId5">
              <a:alphaModFix/>
            </a:blip>
            <a:stretch>
              <a:fillRect/>
            </a:stretch>
          </p:blipFill>
          <p:spPr>
            <a:xfrm>
              <a:off x="4573125" y="1478450"/>
              <a:ext cx="1170432" cy="1170433"/>
            </a:xfrm>
            <a:prstGeom prst="rect">
              <a:avLst/>
            </a:prstGeom>
            <a:noFill/>
            <a:ln>
              <a:noFill/>
            </a:ln>
          </p:spPr>
        </p:pic>
        <p:pic>
          <p:nvPicPr>
            <p:cNvPr id="294" name="Google Shape;294;p28"/>
            <p:cNvPicPr preferRelativeResize="0"/>
            <p:nvPr/>
          </p:nvPicPr>
          <p:blipFill>
            <a:blip r:embed="rId6">
              <a:alphaModFix/>
            </a:blip>
            <a:stretch>
              <a:fillRect/>
            </a:stretch>
          </p:blipFill>
          <p:spPr>
            <a:xfrm>
              <a:off x="4573125" y="1478450"/>
              <a:ext cx="1170432" cy="1170433"/>
            </a:xfrm>
            <a:prstGeom prst="rect">
              <a:avLst/>
            </a:prstGeom>
            <a:noFill/>
            <a:ln>
              <a:noFill/>
            </a:ln>
          </p:spPr>
        </p:pic>
      </p:grpSp>
      <p:sp>
        <p:nvSpPr>
          <p:cNvPr id="295" name="Google Shape;295;p28"/>
          <p:cNvSpPr txBox="1"/>
          <p:nvPr/>
        </p:nvSpPr>
        <p:spPr>
          <a:xfrm>
            <a:off x="1663398" y="452805"/>
            <a:ext cx="26481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Add to a soundbite</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[MODERATE]</a:t>
            </a:r>
            <a:endParaRPr sz="1200">
              <a:solidFill>
                <a:srgbClr val="8A8A8A"/>
              </a:solidFill>
              <a:latin typeface="Work Sans Regular"/>
              <a:ea typeface="Work Sans Regular"/>
              <a:cs typeface="Work Sans Regular"/>
              <a:sym typeface="Work Sans Regular"/>
            </a:endParaRPr>
          </a:p>
        </p:txBody>
      </p:sp>
      <p:sp>
        <p:nvSpPr>
          <p:cNvPr id="296" name="Google Shape;296;p28"/>
          <p:cNvSpPr/>
          <p:nvPr/>
        </p:nvSpPr>
        <p:spPr>
          <a:xfrm>
            <a:off x="1405225" y="1552925"/>
            <a:ext cx="408000" cy="3534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7" name="Google Shape;297;p28"/>
          <p:cNvSpPr/>
          <p:nvPr/>
        </p:nvSpPr>
        <p:spPr>
          <a:xfrm>
            <a:off x="4454100" y="2571750"/>
            <a:ext cx="796200" cy="3534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98" name="Google Shape;298;p28"/>
          <p:cNvPicPr preferRelativeResize="0"/>
          <p:nvPr/>
        </p:nvPicPr>
        <p:blipFill rotWithShape="1">
          <a:blip r:embed="rId7">
            <a:alphaModFix/>
          </a:blip>
          <a:srcRect b="0" l="69" r="69" t="0"/>
          <a:stretch/>
        </p:blipFill>
        <p:spPr>
          <a:xfrm>
            <a:off x="2049326" y="14503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299" name="Google Shape;299;p28"/>
          <p:cNvSpPr txBox="1"/>
          <p:nvPr/>
        </p:nvSpPr>
        <p:spPr>
          <a:xfrm>
            <a:off x="2048125" y="1122100"/>
            <a:ext cx="1576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8A8A8A"/>
                </a:solidFill>
                <a:latin typeface="Work Sans Regular"/>
                <a:ea typeface="Work Sans Regular"/>
                <a:cs typeface="Work Sans Regular"/>
                <a:sym typeface="Work Sans Regular"/>
              </a:rPr>
              <a:t>[OPTIONAL]</a:t>
            </a:r>
            <a:endParaRPr sz="1200">
              <a:solidFill>
                <a:srgbClr val="8A8A8A"/>
              </a:solidFill>
              <a:latin typeface="Work Sans Regular"/>
              <a:ea typeface="Work Sans Regular"/>
              <a:cs typeface="Work Sans Regular"/>
              <a:sym typeface="Work Sans Regular"/>
            </a:endParaRPr>
          </a:p>
          <a:p>
            <a:pPr indent="0" lvl="0" marL="0" rtl="0" algn="ctr">
              <a:spcBef>
                <a:spcPts val="0"/>
              </a:spcBef>
              <a:spcAft>
                <a:spcPts val="0"/>
              </a:spcAft>
              <a:buNone/>
            </a:pPr>
            <a:r>
              <a:t/>
            </a:r>
            <a:endParaRPr b="1" sz="1200">
              <a:solidFill>
                <a:srgbClr val="8A8A8A"/>
              </a:solidFill>
              <a:latin typeface="Work Sans"/>
              <a:ea typeface="Work Sans"/>
              <a:cs typeface="Work Sans"/>
              <a:sym typeface="Work Sans"/>
            </a:endParaRPr>
          </a:p>
        </p:txBody>
      </p:sp>
      <p:sp>
        <p:nvSpPr>
          <p:cNvPr id="300" name="Google Shape;300;p28"/>
          <p:cNvSpPr txBox="1"/>
          <p:nvPr/>
        </p:nvSpPr>
        <p:spPr>
          <a:xfrm>
            <a:off x="3783600" y="1122100"/>
            <a:ext cx="1576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A8A8A"/>
                </a:solidFill>
                <a:latin typeface="Work Sans Regular"/>
                <a:ea typeface="Work Sans Regular"/>
                <a:cs typeface="Work Sans Regular"/>
                <a:sym typeface="Work Sans Regular"/>
              </a:rPr>
              <a:t>[OPTIONAL]</a:t>
            </a:r>
            <a:endParaRPr sz="1200">
              <a:solidFill>
                <a:srgbClr val="8A8A8A"/>
              </a:solidFill>
              <a:latin typeface="Work Sans Regular"/>
              <a:ea typeface="Work Sans Regular"/>
              <a:cs typeface="Work Sans Regular"/>
              <a:sym typeface="Work Sans Regular"/>
            </a:endParaRPr>
          </a:p>
          <a:p>
            <a:pPr indent="0" lvl="0" marL="0" rtl="0" algn="ctr">
              <a:spcBef>
                <a:spcPts val="0"/>
              </a:spcBef>
              <a:spcAft>
                <a:spcPts val="0"/>
              </a:spcAft>
              <a:buNone/>
            </a:pPr>
            <a:r>
              <a:t/>
            </a:r>
            <a:endParaRPr b="1" sz="1200">
              <a:solidFill>
                <a:srgbClr val="8A8A8A"/>
              </a:solidFill>
              <a:latin typeface="Work Sans"/>
              <a:ea typeface="Work Sans"/>
              <a:cs typeface="Work Sans"/>
              <a:sym typeface="Work Sans"/>
            </a:endParaRPr>
          </a:p>
        </p:txBody>
      </p:sp>
      <p:sp>
        <p:nvSpPr>
          <p:cNvPr id="301" name="Google Shape;301;p28"/>
          <p:cNvSpPr txBox="1"/>
          <p:nvPr/>
        </p:nvSpPr>
        <p:spPr>
          <a:xfrm>
            <a:off x="248725" y="1122100"/>
            <a:ext cx="1576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A8A8A"/>
                </a:solidFill>
                <a:latin typeface="Work Sans Regular"/>
                <a:ea typeface="Work Sans Regular"/>
                <a:cs typeface="Work Sans Regular"/>
                <a:sym typeface="Work Sans Regular"/>
              </a:rPr>
              <a:t>[OPTIONAL]</a:t>
            </a:r>
            <a:endParaRPr sz="1200">
              <a:solidFill>
                <a:srgbClr val="8A8A8A"/>
              </a:solidFill>
              <a:latin typeface="Work Sans Regular"/>
              <a:ea typeface="Work Sans Regular"/>
              <a:cs typeface="Work Sans Regular"/>
              <a:sym typeface="Work Sans Regular"/>
            </a:endParaRPr>
          </a:p>
          <a:p>
            <a:pPr indent="0" lvl="0" marL="0" rtl="0" algn="ctr">
              <a:spcBef>
                <a:spcPts val="0"/>
              </a:spcBef>
              <a:spcAft>
                <a:spcPts val="0"/>
              </a:spcAft>
              <a:buNone/>
            </a:pPr>
            <a:r>
              <a:t/>
            </a:r>
            <a:endParaRPr b="1" sz="1200">
              <a:solidFill>
                <a:srgbClr val="8A8A8A"/>
              </a:solidFill>
              <a:latin typeface="Work Sans"/>
              <a:ea typeface="Work Sans"/>
              <a:cs typeface="Work Sans"/>
              <a:sym typeface="Work Sans"/>
            </a:endParaRPr>
          </a:p>
        </p:txBody>
      </p:sp>
      <p:sp>
        <p:nvSpPr>
          <p:cNvPr id="302" name="Google Shape;302;p28"/>
          <p:cNvSpPr/>
          <p:nvPr/>
        </p:nvSpPr>
        <p:spPr>
          <a:xfrm>
            <a:off x="2125525" y="2049050"/>
            <a:ext cx="540300" cy="3534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03" name="Google Shape;303;p28"/>
          <p:cNvPicPr preferRelativeResize="0"/>
          <p:nvPr/>
        </p:nvPicPr>
        <p:blipFill rotWithShape="1">
          <a:blip r:embed="rId8">
            <a:alphaModFix/>
          </a:blip>
          <a:srcRect b="0" l="69" r="69" t="0"/>
          <a:stretch/>
        </p:blipFill>
        <p:spPr>
          <a:xfrm>
            <a:off x="3784214" y="1450395"/>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304" name="Google Shape;304;p28"/>
          <p:cNvPicPr preferRelativeResize="0"/>
          <p:nvPr/>
        </p:nvPicPr>
        <p:blipFill rotWithShape="1">
          <a:blip r:embed="rId9">
            <a:alphaModFix/>
          </a:blip>
          <a:srcRect b="0" l="69" r="69" t="0"/>
          <a:stretch/>
        </p:blipFill>
        <p:spPr>
          <a:xfrm>
            <a:off x="5573564" y="1450395"/>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305" name="Google Shape;305;p28"/>
          <p:cNvSpPr/>
          <p:nvPr/>
        </p:nvSpPr>
        <p:spPr>
          <a:xfrm>
            <a:off x="5573575" y="2049038"/>
            <a:ext cx="717300" cy="6405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06" name="Google Shape;306;p28"/>
          <p:cNvPicPr preferRelativeResize="0"/>
          <p:nvPr/>
        </p:nvPicPr>
        <p:blipFill rotWithShape="1">
          <a:blip r:embed="rId10">
            <a:alphaModFix/>
          </a:blip>
          <a:srcRect b="0" l="69" r="69" t="0"/>
          <a:stretch/>
        </p:blipFill>
        <p:spPr>
          <a:xfrm>
            <a:off x="7361151" y="1450395"/>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29"/>
          <p:cNvPicPr preferRelativeResize="0"/>
          <p:nvPr/>
        </p:nvPicPr>
        <p:blipFill>
          <a:blip r:embed="rId3">
            <a:alphaModFix/>
          </a:blip>
          <a:stretch>
            <a:fillRect/>
          </a:stretch>
        </p:blipFill>
        <p:spPr>
          <a:xfrm>
            <a:off x="13" y="5"/>
            <a:ext cx="9144000" cy="5143495"/>
          </a:xfrm>
          <a:prstGeom prst="rect">
            <a:avLst/>
          </a:prstGeom>
          <a:noFill/>
          <a:ln>
            <a:noFill/>
          </a:ln>
        </p:spPr>
      </p:pic>
      <p:grpSp>
        <p:nvGrpSpPr>
          <p:cNvPr id="312" name="Google Shape;312;p29"/>
          <p:cNvGrpSpPr/>
          <p:nvPr/>
        </p:nvGrpSpPr>
        <p:grpSpPr>
          <a:xfrm>
            <a:off x="416072" y="284509"/>
            <a:ext cx="3895427" cy="1005870"/>
            <a:chOff x="3357397" y="1665567"/>
            <a:chExt cx="3895427" cy="1005870"/>
          </a:xfrm>
        </p:grpSpPr>
        <p:grpSp>
          <p:nvGrpSpPr>
            <p:cNvPr id="313" name="Google Shape;313;p29"/>
            <p:cNvGrpSpPr/>
            <p:nvPr/>
          </p:nvGrpSpPr>
          <p:grpSpPr>
            <a:xfrm>
              <a:off x="3357397" y="1665567"/>
              <a:ext cx="1005870" cy="1005870"/>
              <a:chOff x="4573125" y="1478450"/>
              <a:chExt cx="1170432" cy="1170433"/>
            </a:xfrm>
          </p:grpSpPr>
          <p:pic>
            <p:nvPicPr>
              <p:cNvPr id="314" name="Google Shape;314;p29"/>
              <p:cNvPicPr preferRelativeResize="0"/>
              <p:nvPr/>
            </p:nvPicPr>
            <p:blipFill>
              <a:blip r:embed="rId4">
                <a:alphaModFix/>
              </a:blip>
              <a:stretch>
                <a:fillRect/>
              </a:stretch>
            </p:blipFill>
            <p:spPr>
              <a:xfrm>
                <a:off x="4573125" y="1478450"/>
                <a:ext cx="1170432" cy="1170433"/>
              </a:xfrm>
              <a:prstGeom prst="rect">
                <a:avLst/>
              </a:prstGeom>
              <a:noFill/>
              <a:ln>
                <a:noFill/>
              </a:ln>
            </p:spPr>
          </p:pic>
          <p:pic>
            <p:nvPicPr>
              <p:cNvPr id="315" name="Google Shape;315;p29"/>
              <p:cNvPicPr preferRelativeResize="0"/>
              <p:nvPr/>
            </p:nvPicPr>
            <p:blipFill>
              <a:blip r:embed="rId5">
                <a:alphaModFix/>
              </a:blip>
              <a:stretch>
                <a:fillRect/>
              </a:stretch>
            </p:blipFill>
            <p:spPr>
              <a:xfrm>
                <a:off x="4573125" y="1478450"/>
                <a:ext cx="1170432" cy="1170433"/>
              </a:xfrm>
              <a:prstGeom prst="rect">
                <a:avLst/>
              </a:prstGeom>
              <a:noFill/>
              <a:ln>
                <a:noFill/>
              </a:ln>
            </p:spPr>
          </p:pic>
        </p:grpSp>
        <p:sp>
          <p:nvSpPr>
            <p:cNvPr id="316" name="Google Shape;316;p29"/>
            <p:cNvSpPr txBox="1"/>
            <p:nvPr/>
          </p:nvSpPr>
          <p:spPr>
            <a:xfrm>
              <a:off x="4604723" y="1833863"/>
              <a:ext cx="26481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Add to a soundbite</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[MODERATE]</a:t>
              </a:r>
              <a:endParaRPr sz="1200">
                <a:solidFill>
                  <a:srgbClr val="8A8A8A"/>
                </a:solidFill>
                <a:latin typeface="Work Sans Regular"/>
                <a:ea typeface="Work Sans Regular"/>
                <a:cs typeface="Work Sans Regular"/>
                <a:sym typeface="Work Sans Regular"/>
              </a:endParaRPr>
            </a:p>
          </p:txBody>
        </p:sp>
      </p:grpSp>
      <p:sp>
        <p:nvSpPr>
          <p:cNvPr id="317" name="Google Shape;317;p29"/>
          <p:cNvSpPr txBox="1"/>
          <p:nvPr/>
        </p:nvSpPr>
        <p:spPr>
          <a:xfrm>
            <a:off x="1655025" y="923200"/>
            <a:ext cx="623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rgbClr val="8A8A8A"/>
                </a:solidFill>
                <a:latin typeface="Work Sans Regular"/>
                <a:ea typeface="Work Sans Regular"/>
                <a:cs typeface="Work Sans Regular"/>
                <a:sym typeface="Work Sans Regular"/>
              </a:rPr>
              <a:t>*</a:t>
            </a:r>
            <a:r>
              <a:rPr lang="en" sz="800">
                <a:solidFill>
                  <a:srgbClr val="8A8A8A"/>
                </a:solidFill>
                <a:latin typeface="Work Sans Regular"/>
                <a:ea typeface="Work Sans Regular"/>
                <a:cs typeface="Work Sans Regular"/>
                <a:sym typeface="Work Sans Regular"/>
              </a:rPr>
              <a:t>SAME AS </a:t>
            </a:r>
            <a:r>
              <a:rPr lang="en" sz="800">
                <a:solidFill>
                  <a:srgbClr val="8A8A8A"/>
                </a:solidFill>
                <a:highlight>
                  <a:srgbClr val="D9D2E9"/>
                </a:highlight>
                <a:latin typeface="Work Sans Regular"/>
                <a:ea typeface="Work Sans Regular"/>
                <a:cs typeface="Work Sans Regular"/>
                <a:sym typeface="Work Sans Regular"/>
              </a:rPr>
              <a:t>‘POST A SOUNDBITE’</a:t>
            </a:r>
            <a:r>
              <a:rPr lang="en" sz="800">
                <a:solidFill>
                  <a:srgbClr val="8A8A8A"/>
                </a:solidFill>
                <a:latin typeface="Work Sans Regular"/>
                <a:ea typeface="Work Sans Regular"/>
                <a:cs typeface="Work Sans Regular"/>
                <a:sym typeface="Work Sans Regular"/>
              </a:rPr>
              <a:t> TASK EXCEPT PLAYBACK AVAILABLE</a:t>
            </a:r>
            <a:endParaRPr sz="800">
              <a:solidFill>
                <a:srgbClr val="8A8A8A"/>
              </a:solidFill>
              <a:latin typeface="Work Sans Regular"/>
              <a:ea typeface="Work Sans Regular"/>
              <a:cs typeface="Work Sans Regular"/>
              <a:sym typeface="Work Sans Regular"/>
            </a:endParaRPr>
          </a:p>
          <a:p>
            <a:pPr indent="0" lvl="0" marL="0" rtl="0" algn="l">
              <a:spcBef>
                <a:spcPts val="0"/>
              </a:spcBef>
              <a:spcAft>
                <a:spcPts val="0"/>
              </a:spcAft>
              <a:buNone/>
            </a:pPr>
            <a:r>
              <a:t/>
            </a:r>
            <a:endParaRPr>
              <a:latin typeface="Work Sans"/>
              <a:ea typeface="Work Sans"/>
              <a:cs typeface="Work Sans"/>
              <a:sym typeface="Work Sans"/>
            </a:endParaRPr>
          </a:p>
        </p:txBody>
      </p:sp>
      <p:pic>
        <p:nvPicPr>
          <p:cNvPr id="318" name="Google Shape;318;p29"/>
          <p:cNvPicPr preferRelativeResize="0"/>
          <p:nvPr/>
        </p:nvPicPr>
        <p:blipFill rotWithShape="1">
          <a:blip r:embed="rId6">
            <a:alphaModFix/>
          </a:blip>
          <a:srcRect b="0" l="69" r="69" t="0"/>
          <a:stretch/>
        </p:blipFill>
        <p:spPr>
          <a:xfrm>
            <a:off x="614876" y="1385357"/>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319" name="Google Shape;319;p29"/>
          <p:cNvSpPr/>
          <p:nvPr/>
        </p:nvSpPr>
        <p:spPr>
          <a:xfrm>
            <a:off x="877525" y="2689450"/>
            <a:ext cx="1049100" cy="4584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20" name="Google Shape;320;p29"/>
          <p:cNvPicPr preferRelativeResize="0"/>
          <p:nvPr/>
        </p:nvPicPr>
        <p:blipFill rotWithShape="1">
          <a:blip r:embed="rId7">
            <a:alphaModFix/>
          </a:blip>
          <a:srcRect b="0" l="69" r="69" t="0"/>
          <a:stretch/>
        </p:blipFill>
        <p:spPr>
          <a:xfrm>
            <a:off x="2684164" y="13665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321" name="Google Shape;321;p29"/>
          <p:cNvSpPr/>
          <p:nvPr/>
        </p:nvSpPr>
        <p:spPr>
          <a:xfrm>
            <a:off x="2834725" y="2427300"/>
            <a:ext cx="283800" cy="2889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22" name="Google Shape;322;p29"/>
          <p:cNvPicPr preferRelativeResize="0"/>
          <p:nvPr/>
        </p:nvPicPr>
        <p:blipFill rotWithShape="1">
          <a:blip r:embed="rId8">
            <a:alphaModFix/>
          </a:blip>
          <a:srcRect b="0" l="69" r="69" t="0"/>
          <a:stretch/>
        </p:blipFill>
        <p:spPr>
          <a:xfrm>
            <a:off x="4753439" y="13665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323" name="Google Shape;323;p29"/>
          <p:cNvSpPr/>
          <p:nvPr/>
        </p:nvSpPr>
        <p:spPr>
          <a:xfrm>
            <a:off x="5161013" y="4172675"/>
            <a:ext cx="821400" cy="4254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24" name="Google Shape;324;p29"/>
          <p:cNvPicPr preferRelativeResize="0"/>
          <p:nvPr/>
        </p:nvPicPr>
        <p:blipFill rotWithShape="1">
          <a:blip r:embed="rId9">
            <a:alphaModFix/>
          </a:blip>
          <a:srcRect b="0" l="69" r="69" t="0"/>
          <a:stretch/>
        </p:blipFill>
        <p:spPr>
          <a:xfrm>
            <a:off x="6884864" y="13665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325" name="Google Shape;325;p29"/>
          <p:cNvSpPr/>
          <p:nvPr/>
        </p:nvSpPr>
        <p:spPr>
          <a:xfrm>
            <a:off x="7090675" y="3941500"/>
            <a:ext cx="1162800" cy="4869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0"/>
          <p:cNvPicPr preferRelativeResize="0"/>
          <p:nvPr/>
        </p:nvPicPr>
        <p:blipFill>
          <a:blip r:embed="rId3">
            <a:alphaModFix/>
          </a:blip>
          <a:stretch>
            <a:fillRect/>
          </a:stretch>
        </p:blipFill>
        <p:spPr>
          <a:xfrm>
            <a:off x="13" y="5"/>
            <a:ext cx="9144000" cy="5143495"/>
          </a:xfrm>
          <a:prstGeom prst="rect">
            <a:avLst/>
          </a:prstGeom>
          <a:noFill/>
          <a:ln>
            <a:noFill/>
          </a:ln>
        </p:spPr>
      </p:pic>
      <p:grpSp>
        <p:nvGrpSpPr>
          <p:cNvPr id="331" name="Google Shape;331;p30"/>
          <p:cNvGrpSpPr/>
          <p:nvPr/>
        </p:nvGrpSpPr>
        <p:grpSpPr>
          <a:xfrm>
            <a:off x="416072" y="284509"/>
            <a:ext cx="3895427" cy="1005870"/>
            <a:chOff x="3357397" y="1665567"/>
            <a:chExt cx="3895427" cy="1005870"/>
          </a:xfrm>
        </p:grpSpPr>
        <p:grpSp>
          <p:nvGrpSpPr>
            <p:cNvPr id="332" name="Google Shape;332;p30"/>
            <p:cNvGrpSpPr/>
            <p:nvPr/>
          </p:nvGrpSpPr>
          <p:grpSpPr>
            <a:xfrm>
              <a:off x="3357397" y="1665567"/>
              <a:ext cx="1005870" cy="1005870"/>
              <a:chOff x="4573125" y="1478450"/>
              <a:chExt cx="1170432" cy="1170433"/>
            </a:xfrm>
          </p:grpSpPr>
          <p:pic>
            <p:nvPicPr>
              <p:cNvPr id="333" name="Google Shape;333;p30"/>
              <p:cNvPicPr preferRelativeResize="0"/>
              <p:nvPr/>
            </p:nvPicPr>
            <p:blipFill>
              <a:blip r:embed="rId4">
                <a:alphaModFix/>
              </a:blip>
              <a:stretch>
                <a:fillRect/>
              </a:stretch>
            </p:blipFill>
            <p:spPr>
              <a:xfrm>
                <a:off x="4573125" y="1478450"/>
                <a:ext cx="1170432" cy="1170433"/>
              </a:xfrm>
              <a:prstGeom prst="rect">
                <a:avLst/>
              </a:prstGeom>
              <a:noFill/>
              <a:ln>
                <a:noFill/>
              </a:ln>
            </p:spPr>
          </p:pic>
          <p:pic>
            <p:nvPicPr>
              <p:cNvPr id="334" name="Google Shape;334;p30"/>
              <p:cNvPicPr preferRelativeResize="0"/>
              <p:nvPr/>
            </p:nvPicPr>
            <p:blipFill>
              <a:blip r:embed="rId5">
                <a:alphaModFix/>
              </a:blip>
              <a:stretch>
                <a:fillRect/>
              </a:stretch>
            </p:blipFill>
            <p:spPr>
              <a:xfrm>
                <a:off x="4573125" y="1478450"/>
                <a:ext cx="1170432" cy="1170433"/>
              </a:xfrm>
              <a:prstGeom prst="rect">
                <a:avLst/>
              </a:prstGeom>
              <a:noFill/>
              <a:ln>
                <a:noFill/>
              </a:ln>
            </p:spPr>
          </p:pic>
        </p:grpSp>
        <p:sp>
          <p:nvSpPr>
            <p:cNvPr id="335" name="Google Shape;335;p30"/>
            <p:cNvSpPr txBox="1"/>
            <p:nvPr/>
          </p:nvSpPr>
          <p:spPr>
            <a:xfrm>
              <a:off x="4604723" y="1833863"/>
              <a:ext cx="26481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Add to a soundbite</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[MODERATE]</a:t>
              </a:r>
              <a:endParaRPr sz="1200">
                <a:solidFill>
                  <a:srgbClr val="8A8A8A"/>
                </a:solidFill>
                <a:latin typeface="Work Sans Regular"/>
                <a:ea typeface="Work Sans Regular"/>
                <a:cs typeface="Work Sans Regular"/>
                <a:sym typeface="Work Sans Regular"/>
              </a:endParaRPr>
            </a:p>
          </p:txBody>
        </p:sp>
      </p:grpSp>
      <p:sp>
        <p:nvSpPr>
          <p:cNvPr id="336" name="Google Shape;336;p30"/>
          <p:cNvSpPr/>
          <p:nvPr/>
        </p:nvSpPr>
        <p:spPr>
          <a:xfrm>
            <a:off x="2145200" y="3752725"/>
            <a:ext cx="1421100" cy="2277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7" name="Google Shape;337;p30"/>
          <p:cNvSpPr/>
          <p:nvPr/>
        </p:nvSpPr>
        <p:spPr>
          <a:xfrm>
            <a:off x="4161288" y="3752725"/>
            <a:ext cx="821400" cy="4254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8" name="Google Shape;338;p30"/>
          <p:cNvSpPr txBox="1"/>
          <p:nvPr/>
        </p:nvSpPr>
        <p:spPr>
          <a:xfrm>
            <a:off x="1655025" y="923200"/>
            <a:ext cx="623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rgbClr val="8A8A8A"/>
                </a:solidFill>
                <a:latin typeface="Work Sans Regular"/>
                <a:ea typeface="Work Sans Regular"/>
                <a:cs typeface="Work Sans Regular"/>
                <a:sym typeface="Work Sans Regular"/>
              </a:rPr>
              <a:t>*SAME AS SECOND HALF OF  </a:t>
            </a:r>
            <a:r>
              <a:rPr lang="en" sz="800">
                <a:solidFill>
                  <a:srgbClr val="8A8A8A"/>
                </a:solidFill>
                <a:highlight>
                  <a:srgbClr val="D9D2E9"/>
                </a:highlight>
                <a:latin typeface="Work Sans Regular"/>
                <a:ea typeface="Work Sans Regular"/>
                <a:cs typeface="Work Sans Regular"/>
                <a:sym typeface="Work Sans Regular"/>
              </a:rPr>
              <a:t>‘POST A SOUNDBITE’</a:t>
            </a:r>
            <a:endParaRPr sz="800">
              <a:solidFill>
                <a:srgbClr val="8A8A8A"/>
              </a:solidFill>
              <a:latin typeface="Work Sans Regular"/>
              <a:ea typeface="Work Sans Regular"/>
              <a:cs typeface="Work Sans Regular"/>
              <a:sym typeface="Work Sans Regular"/>
            </a:endParaRPr>
          </a:p>
          <a:p>
            <a:pPr indent="0" lvl="0" marL="0" rtl="0" algn="l">
              <a:spcBef>
                <a:spcPts val="0"/>
              </a:spcBef>
              <a:spcAft>
                <a:spcPts val="0"/>
              </a:spcAft>
              <a:buNone/>
            </a:pPr>
            <a:r>
              <a:t/>
            </a:r>
            <a:endParaRPr>
              <a:latin typeface="Work Sans"/>
              <a:ea typeface="Work Sans"/>
              <a:cs typeface="Work Sans"/>
              <a:sym typeface="Work Sans"/>
            </a:endParaRPr>
          </a:p>
        </p:txBody>
      </p:sp>
      <p:grpSp>
        <p:nvGrpSpPr>
          <p:cNvPr id="339" name="Google Shape;339;p30"/>
          <p:cNvGrpSpPr/>
          <p:nvPr/>
        </p:nvGrpSpPr>
        <p:grpSpPr>
          <a:xfrm>
            <a:off x="289413" y="1446407"/>
            <a:ext cx="1633500" cy="3414000"/>
            <a:chOff x="299588" y="1214682"/>
            <a:chExt cx="1633500" cy="3414000"/>
          </a:xfrm>
        </p:grpSpPr>
        <p:pic>
          <p:nvPicPr>
            <p:cNvPr id="340" name="Google Shape;340;p30"/>
            <p:cNvPicPr preferRelativeResize="0"/>
            <p:nvPr/>
          </p:nvPicPr>
          <p:blipFill rotWithShape="1">
            <a:blip r:embed="rId6">
              <a:alphaModFix/>
            </a:blip>
            <a:srcRect b="0" l="69" r="69" t="0"/>
            <a:stretch/>
          </p:blipFill>
          <p:spPr>
            <a:xfrm>
              <a:off x="329151" y="12146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341" name="Google Shape;341;p30"/>
            <p:cNvSpPr/>
            <p:nvPr/>
          </p:nvSpPr>
          <p:spPr>
            <a:xfrm>
              <a:off x="299588" y="1743775"/>
              <a:ext cx="1633500" cy="14037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2" name="Google Shape;342;p30"/>
            <p:cNvSpPr/>
            <p:nvPr/>
          </p:nvSpPr>
          <p:spPr>
            <a:xfrm>
              <a:off x="452150" y="3779850"/>
              <a:ext cx="1328400" cy="4836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343" name="Google Shape;343;p30"/>
          <p:cNvGrpSpPr/>
          <p:nvPr/>
        </p:nvGrpSpPr>
        <p:grpSpPr>
          <a:xfrm>
            <a:off x="1985301" y="1446407"/>
            <a:ext cx="1574400" cy="3414000"/>
            <a:chOff x="1995476" y="1214682"/>
            <a:chExt cx="1574400" cy="3414000"/>
          </a:xfrm>
        </p:grpSpPr>
        <p:pic>
          <p:nvPicPr>
            <p:cNvPr id="344" name="Google Shape;344;p30"/>
            <p:cNvPicPr preferRelativeResize="0"/>
            <p:nvPr/>
          </p:nvPicPr>
          <p:blipFill rotWithShape="1">
            <a:blip r:embed="rId7">
              <a:alphaModFix/>
            </a:blip>
            <a:srcRect b="0" l="69" r="69" t="0"/>
            <a:stretch/>
          </p:blipFill>
          <p:spPr>
            <a:xfrm>
              <a:off x="1995476" y="12146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345" name="Google Shape;345;p30"/>
            <p:cNvSpPr/>
            <p:nvPr/>
          </p:nvSpPr>
          <p:spPr>
            <a:xfrm>
              <a:off x="2072113" y="3357875"/>
              <a:ext cx="1421100" cy="2277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346" name="Google Shape;346;p30"/>
          <p:cNvGrpSpPr/>
          <p:nvPr/>
        </p:nvGrpSpPr>
        <p:grpSpPr>
          <a:xfrm>
            <a:off x="3738064" y="1446407"/>
            <a:ext cx="1574400" cy="3414000"/>
            <a:chOff x="3748239" y="1214682"/>
            <a:chExt cx="1574400" cy="3414000"/>
          </a:xfrm>
        </p:grpSpPr>
        <p:pic>
          <p:nvPicPr>
            <p:cNvPr id="347" name="Google Shape;347;p30"/>
            <p:cNvPicPr preferRelativeResize="0"/>
            <p:nvPr/>
          </p:nvPicPr>
          <p:blipFill rotWithShape="1">
            <a:blip r:embed="rId8">
              <a:alphaModFix/>
            </a:blip>
            <a:srcRect b="0" l="69" r="69" t="0"/>
            <a:stretch/>
          </p:blipFill>
          <p:spPr>
            <a:xfrm>
              <a:off x="3748239" y="12146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348" name="Google Shape;348;p30"/>
            <p:cNvSpPr/>
            <p:nvPr/>
          </p:nvSpPr>
          <p:spPr>
            <a:xfrm>
              <a:off x="4031325" y="3750750"/>
              <a:ext cx="1047900" cy="541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pic>
        <p:nvPicPr>
          <p:cNvPr id="349" name="Google Shape;349;p30"/>
          <p:cNvPicPr preferRelativeResize="0"/>
          <p:nvPr/>
        </p:nvPicPr>
        <p:blipFill rotWithShape="1">
          <a:blip r:embed="rId9">
            <a:alphaModFix/>
          </a:blip>
          <a:srcRect b="0" l="69" r="69" t="0"/>
          <a:stretch/>
        </p:blipFill>
        <p:spPr>
          <a:xfrm>
            <a:off x="5545664" y="1446407"/>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350" name="Google Shape;350;p30"/>
          <p:cNvPicPr preferRelativeResize="0"/>
          <p:nvPr/>
        </p:nvPicPr>
        <p:blipFill rotWithShape="1">
          <a:blip r:embed="rId10">
            <a:alphaModFix/>
          </a:blip>
          <a:srcRect b="0" l="69" r="69" t="0"/>
          <a:stretch/>
        </p:blipFill>
        <p:spPr>
          <a:xfrm>
            <a:off x="7280164" y="1446407"/>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4" name="Shape 354"/>
        <p:cNvGrpSpPr/>
        <p:nvPr/>
      </p:nvGrpSpPr>
      <p:grpSpPr>
        <a:xfrm>
          <a:off x="0" y="0"/>
          <a:ext cx="0" cy="0"/>
          <a:chOff x="0" y="0"/>
          <a:chExt cx="0" cy="0"/>
        </a:xfrm>
      </p:grpSpPr>
      <p:pic>
        <p:nvPicPr>
          <p:cNvPr id="355" name="Google Shape;355;p31"/>
          <p:cNvPicPr preferRelativeResize="0"/>
          <p:nvPr/>
        </p:nvPicPr>
        <p:blipFill>
          <a:blip r:embed="rId3">
            <a:alphaModFix/>
          </a:blip>
          <a:stretch>
            <a:fillRect/>
          </a:stretch>
        </p:blipFill>
        <p:spPr>
          <a:xfrm>
            <a:off x="0" y="-8"/>
            <a:ext cx="9144000" cy="5143495"/>
          </a:xfrm>
          <a:prstGeom prst="rect">
            <a:avLst/>
          </a:prstGeom>
          <a:noFill/>
          <a:ln>
            <a:noFill/>
          </a:ln>
        </p:spPr>
      </p:pic>
      <p:grpSp>
        <p:nvGrpSpPr>
          <p:cNvPr id="356" name="Google Shape;356;p31"/>
          <p:cNvGrpSpPr/>
          <p:nvPr/>
        </p:nvGrpSpPr>
        <p:grpSpPr>
          <a:xfrm>
            <a:off x="455447" y="234326"/>
            <a:ext cx="7378728" cy="1005870"/>
            <a:chOff x="3357397" y="2732817"/>
            <a:chExt cx="7378728" cy="1005870"/>
          </a:xfrm>
        </p:grpSpPr>
        <p:grpSp>
          <p:nvGrpSpPr>
            <p:cNvPr id="357" name="Google Shape;357;p31"/>
            <p:cNvGrpSpPr/>
            <p:nvPr/>
          </p:nvGrpSpPr>
          <p:grpSpPr>
            <a:xfrm>
              <a:off x="3357397" y="2732817"/>
              <a:ext cx="1005870" cy="1005870"/>
              <a:chOff x="4573125" y="2501275"/>
              <a:chExt cx="1170432" cy="1170432"/>
            </a:xfrm>
          </p:grpSpPr>
          <p:pic>
            <p:nvPicPr>
              <p:cNvPr id="358" name="Google Shape;358;p31"/>
              <p:cNvPicPr preferRelativeResize="0"/>
              <p:nvPr/>
            </p:nvPicPr>
            <p:blipFill>
              <a:blip r:embed="rId4">
                <a:alphaModFix/>
              </a:blip>
              <a:stretch>
                <a:fillRect/>
              </a:stretch>
            </p:blipFill>
            <p:spPr>
              <a:xfrm>
                <a:off x="4573125" y="2501275"/>
                <a:ext cx="1170432" cy="1170432"/>
              </a:xfrm>
              <a:prstGeom prst="rect">
                <a:avLst/>
              </a:prstGeom>
              <a:noFill/>
              <a:ln>
                <a:noFill/>
              </a:ln>
            </p:spPr>
          </p:pic>
          <p:pic>
            <p:nvPicPr>
              <p:cNvPr id="359" name="Google Shape;359;p31"/>
              <p:cNvPicPr preferRelativeResize="0"/>
              <p:nvPr/>
            </p:nvPicPr>
            <p:blipFill>
              <a:blip r:embed="rId5">
                <a:alphaModFix/>
              </a:blip>
              <a:stretch>
                <a:fillRect/>
              </a:stretch>
            </p:blipFill>
            <p:spPr>
              <a:xfrm>
                <a:off x="4573125" y="2501275"/>
                <a:ext cx="1170432" cy="1170432"/>
              </a:xfrm>
              <a:prstGeom prst="rect">
                <a:avLst/>
              </a:prstGeom>
              <a:noFill/>
              <a:ln>
                <a:noFill/>
              </a:ln>
            </p:spPr>
          </p:pic>
        </p:grpSp>
        <p:sp>
          <p:nvSpPr>
            <p:cNvPr id="360" name="Google Shape;360;p31"/>
            <p:cNvSpPr txBox="1"/>
            <p:nvPr/>
          </p:nvSpPr>
          <p:spPr>
            <a:xfrm>
              <a:off x="4604725" y="2901091"/>
              <a:ext cx="61314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Track additions to your </a:t>
              </a:r>
              <a:r>
                <a:rPr b="1" lang="en" sz="1600">
                  <a:latin typeface="Work Sans"/>
                  <a:ea typeface="Work Sans"/>
                  <a:cs typeface="Work Sans"/>
                  <a:sym typeface="Work Sans"/>
                </a:rPr>
                <a:t>soundbites</a:t>
              </a:r>
              <a:r>
                <a:rPr b="1" lang="en" sz="1600">
                  <a:latin typeface="Work Sans"/>
                  <a:ea typeface="Work Sans"/>
                  <a:cs typeface="Work Sans"/>
                  <a:sym typeface="Work Sans"/>
                </a:rPr>
                <a:t> &amp; c</a:t>
              </a:r>
              <a:r>
                <a:rPr b="1" lang="en" sz="1600">
                  <a:latin typeface="Work Sans"/>
                  <a:ea typeface="Work Sans"/>
                  <a:cs typeface="Work Sans"/>
                  <a:sym typeface="Work Sans"/>
                </a:rPr>
                <a:t>onnect with a remixer (LOFI)</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[COMPLEX]</a:t>
              </a:r>
              <a:endParaRPr sz="1200">
                <a:solidFill>
                  <a:srgbClr val="8A8A8A"/>
                </a:solidFill>
                <a:latin typeface="Work Sans Regular"/>
                <a:ea typeface="Work Sans Regular"/>
                <a:cs typeface="Work Sans Regular"/>
                <a:sym typeface="Work Sans Regular"/>
              </a:endParaRPr>
            </a:p>
          </p:txBody>
        </p:sp>
      </p:grpSp>
      <p:pic>
        <p:nvPicPr>
          <p:cNvPr id="361" name="Google Shape;361;p31"/>
          <p:cNvPicPr preferRelativeResize="0"/>
          <p:nvPr/>
        </p:nvPicPr>
        <p:blipFill rotWithShape="1">
          <a:blip r:embed="rId6">
            <a:alphaModFix/>
          </a:blip>
          <a:srcRect b="0" l="0" r="18811" t="0"/>
          <a:stretch/>
        </p:blipFill>
        <p:spPr>
          <a:xfrm>
            <a:off x="885213" y="1309450"/>
            <a:ext cx="7423926" cy="3378050"/>
          </a:xfrm>
          <a:prstGeom prst="rect">
            <a:avLst/>
          </a:prstGeom>
          <a:noFill/>
          <a:ln>
            <a:noFill/>
          </a:ln>
        </p:spPr>
      </p:pic>
      <p:sp>
        <p:nvSpPr>
          <p:cNvPr id="362" name="Google Shape;362;p31"/>
          <p:cNvSpPr/>
          <p:nvPr/>
        </p:nvSpPr>
        <p:spPr>
          <a:xfrm>
            <a:off x="2141500" y="4278125"/>
            <a:ext cx="332700" cy="358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3" name="Google Shape;363;p31"/>
          <p:cNvSpPr/>
          <p:nvPr/>
        </p:nvSpPr>
        <p:spPr>
          <a:xfrm>
            <a:off x="3830050" y="2088575"/>
            <a:ext cx="495300" cy="358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4" name="Google Shape;364;p31"/>
          <p:cNvSpPr/>
          <p:nvPr/>
        </p:nvSpPr>
        <p:spPr>
          <a:xfrm>
            <a:off x="4914150" y="2543150"/>
            <a:ext cx="701700" cy="7026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5" name="Google Shape;365;p31"/>
          <p:cNvSpPr/>
          <p:nvPr/>
        </p:nvSpPr>
        <p:spPr>
          <a:xfrm>
            <a:off x="6816750" y="1644225"/>
            <a:ext cx="669000" cy="6633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pic>
        <p:nvPicPr>
          <p:cNvPr id="66" name="Google Shape;66;p14"/>
          <p:cNvPicPr preferRelativeResize="0"/>
          <p:nvPr/>
        </p:nvPicPr>
        <p:blipFill>
          <a:blip r:embed="rId4">
            <a:alphaModFix/>
          </a:blip>
          <a:stretch>
            <a:fillRect/>
          </a:stretch>
        </p:blipFill>
        <p:spPr>
          <a:xfrm>
            <a:off x="2826875" y="574475"/>
            <a:ext cx="626650" cy="626650"/>
          </a:xfrm>
          <a:prstGeom prst="rect">
            <a:avLst/>
          </a:prstGeom>
          <a:noFill/>
          <a:ln>
            <a:noFill/>
          </a:ln>
        </p:spPr>
      </p:pic>
      <p:sp>
        <p:nvSpPr>
          <p:cNvPr id="67" name="Google Shape;67;p14"/>
          <p:cNvSpPr/>
          <p:nvPr/>
        </p:nvSpPr>
        <p:spPr>
          <a:xfrm>
            <a:off x="2824750" y="572363"/>
            <a:ext cx="630900" cy="630900"/>
          </a:xfrm>
          <a:prstGeom prst="ellipse">
            <a:avLst/>
          </a:prstGeom>
          <a:solidFill>
            <a:srgbClr val="FFFFFF">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5">
            <a:alphaModFix/>
          </a:blip>
          <a:stretch>
            <a:fillRect/>
          </a:stretch>
        </p:blipFill>
        <p:spPr>
          <a:xfrm>
            <a:off x="456350" y="574475"/>
            <a:ext cx="626650" cy="626650"/>
          </a:xfrm>
          <a:prstGeom prst="rect">
            <a:avLst/>
          </a:prstGeom>
          <a:noFill/>
          <a:ln>
            <a:noFill/>
          </a:ln>
        </p:spPr>
      </p:pic>
      <p:pic>
        <p:nvPicPr>
          <p:cNvPr id="69" name="Google Shape;69;p14"/>
          <p:cNvPicPr preferRelativeResize="0"/>
          <p:nvPr/>
        </p:nvPicPr>
        <p:blipFill>
          <a:blip r:embed="rId6">
            <a:alphaModFix/>
          </a:blip>
          <a:stretch>
            <a:fillRect/>
          </a:stretch>
        </p:blipFill>
        <p:spPr>
          <a:xfrm>
            <a:off x="5638988" y="572338"/>
            <a:ext cx="630936" cy="630936"/>
          </a:xfrm>
          <a:prstGeom prst="rect">
            <a:avLst/>
          </a:prstGeom>
          <a:noFill/>
          <a:ln>
            <a:noFill/>
          </a:ln>
        </p:spPr>
      </p:pic>
      <p:sp>
        <p:nvSpPr>
          <p:cNvPr id="70" name="Google Shape;70;p14"/>
          <p:cNvSpPr txBox="1"/>
          <p:nvPr/>
        </p:nvSpPr>
        <p:spPr>
          <a:xfrm>
            <a:off x="5932900" y="716425"/>
            <a:ext cx="2448000" cy="14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Work Sans"/>
                <a:ea typeface="Work Sans"/>
                <a:cs typeface="Work Sans"/>
                <a:sym typeface="Work Sans"/>
              </a:rPr>
              <a:t>Sprout enables musicians to grow their network organically, </a:t>
            </a:r>
            <a:endParaRPr b="1" sz="1800">
              <a:latin typeface="Work Sans"/>
              <a:ea typeface="Work Sans"/>
              <a:cs typeface="Work Sans"/>
              <a:sym typeface="Work Sans"/>
            </a:endParaRPr>
          </a:p>
          <a:p>
            <a:pPr indent="0" lvl="0" marL="0" rtl="0" algn="l">
              <a:spcBef>
                <a:spcPts val="1000"/>
              </a:spcBef>
              <a:spcAft>
                <a:spcPts val="1000"/>
              </a:spcAft>
              <a:buNone/>
            </a:pPr>
            <a:r>
              <a:t/>
            </a:r>
            <a:endParaRPr b="1" sz="1800">
              <a:latin typeface="Work Sans"/>
              <a:ea typeface="Work Sans"/>
              <a:cs typeface="Work Sans"/>
              <a:sym typeface="Work Sans"/>
            </a:endParaRPr>
          </a:p>
        </p:txBody>
      </p:sp>
      <p:sp>
        <p:nvSpPr>
          <p:cNvPr id="71" name="Google Shape;71;p14"/>
          <p:cNvSpPr txBox="1"/>
          <p:nvPr/>
        </p:nvSpPr>
        <p:spPr>
          <a:xfrm>
            <a:off x="739550" y="2159313"/>
            <a:ext cx="1887000" cy="12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latin typeface="Work Sans Regular"/>
                <a:ea typeface="Work Sans Regular"/>
                <a:cs typeface="Work Sans Regular"/>
                <a:sym typeface="Work Sans Regular"/>
              </a:rPr>
              <a:t>It is how creators come across breakthrough opportunities, learn from other talented artists, and expand their creative outlook.</a:t>
            </a:r>
            <a:endParaRPr sz="1500">
              <a:solidFill>
                <a:srgbClr val="666666"/>
              </a:solidFill>
            </a:endParaRPr>
          </a:p>
        </p:txBody>
      </p:sp>
      <p:sp>
        <p:nvSpPr>
          <p:cNvPr id="72" name="Google Shape;72;p14"/>
          <p:cNvSpPr txBox="1"/>
          <p:nvPr/>
        </p:nvSpPr>
        <p:spPr>
          <a:xfrm>
            <a:off x="3089775" y="716413"/>
            <a:ext cx="2379900" cy="14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800">
                <a:solidFill>
                  <a:schemeClr val="dk1"/>
                </a:solidFill>
                <a:latin typeface="Work Sans"/>
                <a:ea typeface="Work Sans"/>
                <a:cs typeface="Work Sans"/>
                <a:sym typeface="Work Sans"/>
              </a:rPr>
              <a:t>But networking for small creators is sparse, or awkward at best.</a:t>
            </a:r>
            <a:endParaRPr sz="1800"/>
          </a:p>
        </p:txBody>
      </p:sp>
      <p:sp>
        <p:nvSpPr>
          <p:cNvPr id="73" name="Google Shape;73;p14"/>
          <p:cNvSpPr txBox="1"/>
          <p:nvPr/>
        </p:nvSpPr>
        <p:spPr>
          <a:xfrm>
            <a:off x="739550" y="716413"/>
            <a:ext cx="2046000" cy="12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800">
                <a:solidFill>
                  <a:schemeClr val="dk1"/>
                </a:solidFill>
                <a:latin typeface="Work Sans"/>
                <a:ea typeface="Work Sans"/>
                <a:cs typeface="Work Sans"/>
                <a:sym typeface="Work Sans"/>
              </a:rPr>
              <a:t>Growth in the music industry revolves around networking.</a:t>
            </a:r>
            <a:endParaRPr sz="1800">
              <a:solidFill>
                <a:schemeClr val="dk1"/>
              </a:solidFill>
              <a:latin typeface="Work Sans Regular"/>
              <a:ea typeface="Work Sans Regular"/>
              <a:cs typeface="Work Sans Regular"/>
              <a:sym typeface="Work Sans Regular"/>
            </a:endParaRPr>
          </a:p>
        </p:txBody>
      </p:sp>
      <p:sp>
        <p:nvSpPr>
          <p:cNvPr id="74" name="Google Shape;74;p14"/>
          <p:cNvSpPr txBox="1"/>
          <p:nvPr/>
        </p:nvSpPr>
        <p:spPr>
          <a:xfrm>
            <a:off x="3089775" y="2159313"/>
            <a:ext cx="2379900" cy="15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666666"/>
                </a:solidFill>
                <a:latin typeface="Work Sans Regular"/>
                <a:ea typeface="Work Sans Regular"/>
                <a:cs typeface="Work Sans Regular"/>
                <a:sym typeface="Work Sans Regular"/>
              </a:rPr>
              <a:t>S</a:t>
            </a:r>
            <a:r>
              <a:rPr lang="en" sz="1300">
                <a:solidFill>
                  <a:srgbClr val="666666"/>
                </a:solidFill>
                <a:latin typeface="Work Sans Regular"/>
                <a:ea typeface="Work Sans Regular"/>
                <a:cs typeface="Work Sans Regular"/>
                <a:sym typeface="Work Sans Regular"/>
              </a:rPr>
              <a:t>mall creators sacrifice attending to this crucial component of their success because it</a:t>
            </a:r>
            <a:r>
              <a:rPr lang="en" sz="1300">
                <a:solidFill>
                  <a:srgbClr val="666666"/>
                </a:solidFill>
                <a:latin typeface="Work Sans Regular"/>
                <a:ea typeface="Work Sans Regular"/>
                <a:cs typeface="Work Sans Regular"/>
                <a:sym typeface="Work Sans Regular"/>
              </a:rPr>
              <a:t> feels tedious, disingenuous, “like a means to an end.”</a:t>
            </a:r>
            <a:endParaRPr sz="1300">
              <a:solidFill>
                <a:srgbClr val="666666"/>
              </a:solidFill>
              <a:latin typeface="Work Sans Regular"/>
              <a:ea typeface="Work Sans Regular"/>
              <a:cs typeface="Work Sans Regular"/>
              <a:sym typeface="Work Sans Regular"/>
            </a:endParaRPr>
          </a:p>
          <a:p>
            <a:pPr indent="0" lvl="0" marL="0" rtl="0" algn="l">
              <a:spcBef>
                <a:spcPts val="0"/>
              </a:spcBef>
              <a:spcAft>
                <a:spcPts val="0"/>
              </a:spcAft>
              <a:buNone/>
            </a:pPr>
            <a:r>
              <a:t/>
            </a:r>
            <a:endParaRPr sz="1300">
              <a:solidFill>
                <a:srgbClr val="666666"/>
              </a:solidFill>
              <a:latin typeface="Work Sans Regular"/>
              <a:ea typeface="Work Sans Regular"/>
              <a:cs typeface="Work Sans Regular"/>
              <a:sym typeface="Work Sans Regular"/>
            </a:endParaRPr>
          </a:p>
          <a:p>
            <a:pPr indent="0" lvl="0" marL="0" rtl="0" algn="l">
              <a:spcBef>
                <a:spcPts val="0"/>
              </a:spcBef>
              <a:spcAft>
                <a:spcPts val="0"/>
              </a:spcAft>
              <a:buNone/>
            </a:pPr>
            <a:r>
              <a:t/>
            </a:r>
            <a:endParaRPr sz="1300">
              <a:solidFill>
                <a:srgbClr val="666666"/>
              </a:solidFill>
              <a:latin typeface="Work Sans Regular"/>
              <a:ea typeface="Work Sans Regular"/>
              <a:cs typeface="Work Sans Regular"/>
              <a:sym typeface="Work Sans Regular"/>
            </a:endParaRPr>
          </a:p>
        </p:txBody>
      </p:sp>
      <p:sp>
        <p:nvSpPr>
          <p:cNvPr id="75" name="Google Shape;75;p14"/>
          <p:cNvSpPr txBox="1"/>
          <p:nvPr/>
        </p:nvSpPr>
        <p:spPr>
          <a:xfrm>
            <a:off x="5932900" y="2159325"/>
            <a:ext cx="2704500" cy="20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666666"/>
                </a:solidFill>
                <a:latin typeface="Work Sans Regular"/>
                <a:ea typeface="Work Sans Regular"/>
                <a:cs typeface="Work Sans Regular"/>
                <a:sym typeface="Work Sans Regular"/>
              </a:rPr>
              <a:t>By centering connections around short and fun musical additions to each other’s soundbytes.</a:t>
            </a:r>
            <a:endParaRPr sz="1300">
              <a:solidFill>
                <a:srgbClr val="666666"/>
              </a:solidFill>
              <a:latin typeface="Work Sans Regular"/>
              <a:ea typeface="Work Sans Regular"/>
              <a:cs typeface="Work Sans Regular"/>
              <a:sym typeface="Work Sans Regular"/>
            </a:endParaRPr>
          </a:p>
          <a:p>
            <a:pPr indent="0" lvl="0" marL="0" rtl="0" algn="l">
              <a:spcBef>
                <a:spcPts val="0"/>
              </a:spcBef>
              <a:spcAft>
                <a:spcPts val="0"/>
              </a:spcAft>
              <a:buClr>
                <a:schemeClr val="dk1"/>
              </a:buClr>
              <a:buSzPts val="1100"/>
              <a:buFont typeface="Arial"/>
              <a:buNone/>
            </a:pPr>
            <a:r>
              <a:t/>
            </a:r>
            <a:endParaRPr sz="1300">
              <a:solidFill>
                <a:srgbClr val="666666"/>
              </a:solidFill>
              <a:latin typeface="Work Sans Regular"/>
              <a:ea typeface="Work Sans Regular"/>
              <a:cs typeface="Work Sans Regular"/>
              <a:sym typeface="Work Sans Regular"/>
            </a:endParaRPr>
          </a:p>
          <a:p>
            <a:pPr indent="0" lvl="0" marL="0" rtl="0" algn="l">
              <a:spcBef>
                <a:spcPts val="0"/>
              </a:spcBef>
              <a:spcAft>
                <a:spcPts val="0"/>
              </a:spcAft>
              <a:buNone/>
            </a:pPr>
            <a:r>
              <a:t/>
            </a:r>
            <a:endParaRPr sz="1300">
              <a:solidFill>
                <a:srgbClr val="666666"/>
              </a:solidFill>
              <a:latin typeface="Work Sans Regular"/>
              <a:ea typeface="Work Sans Regular"/>
              <a:cs typeface="Work Sans Regular"/>
              <a:sym typeface="Work Sans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9" name="Shape 369"/>
        <p:cNvGrpSpPr/>
        <p:nvPr/>
      </p:nvGrpSpPr>
      <p:grpSpPr>
        <a:xfrm>
          <a:off x="0" y="0"/>
          <a:ext cx="0" cy="0"/>
          <a:chOff x="0" y="0"/>
          <a:chExt cx="0" cy="0"/>
        </a:xfrm>
      </p:grpSpPr>
      <p:pic>
        <p:nvPicPr>
          <p:cNvPr id="370" name="Google Shape;370;p32"/>
          <p:cNvPicPr preferRelativeResize="0"/>
          <p:nvPr/>
        </p:nvPicPr>
        <p:blipFill>
          <a:blip r:embed="rId3">
            <a:alphaModFix/>
          </a:blip>
          <a:stretch>
            <a:fillRect/>
          </a:stretch>
        </p:blipFill>
        <p:spPr>
          <a:xfrm>
            <a:off x="0" y="-8"/>
            <a:ext cx="9144000" cy="5143495"/>
          </a:xfrm>
          <a:prstGeom prst="rect">
            <a:avLst/>
          </a:prstGeom>
          <a:noFill/>
          <a:ln>
            <a:noFill/>
          </a:ln>
        </p:spPr>
      </p:pic>
      <p:grpSp>
        <p:nvGrpSpPr>
          <p:cNvPr id="371" name="Google Shape;371;p32"/>
          <p:cNvGrpSpPr/>
          <p:nvPr/>
        </p:nvGrpSpPr>
        <p:grpSpPr>
          <a:xfrm>
            <a:off x="455447" y="45451"/>
            <a:ext cx="7378728" cy="1005870"/>
            <a:chOff x="3357397" y="2732817"/>
            <a:chExt cx="7378728" cy="1005870"/>
          </a:xfrm>
        </p:grpSpPr>
        <p:grpSp>
          <p:nvGrpSpPr>
            <p:cNvPr id="372" name="Google Shape;372;p32"/>
            <p:cNvGrpSpPr/>
            <p:nvPr/>
          </p:nvGrpSpPr>
          <p:grpSpPr>
            <a:xfrm>
              <a:off x="3357397" y="2732817"/>
              <a:ext cx="1005870" cy="1005870"/>
              <a:chOff x="4573125" y="2501275"/>
              <a:chExt cx="1170432" cy="1170432"/>
            </a:xfrm>
          </p:grpSpPr>
          <p:pic>
            <p:nvPicPr>
              <p:cNvPr id="373" name="Google Shape;373;p32"/>
              <p:cNvPicPr preferRelativeResize="0"/>
              <p:nvPr/>
            </p:nvPicPr>
            <p:blipFill>
              <a:blip r:embed="rId4">
                <a:alphaModFix/>
              </a:blip>
              <a:stretch>
                <a:fillRect/>
              </a:stretch>
            </p:blipFill>
            <p:spPr>
              <a:xfrm>
                <a:off x="4573125" y="2501275"/>
                <a:ext cx="1170432" cy="1170432"/>
              </a:xfrm>
              <a:prstGeom prst="rect">
                <a:avLst/>
              </a:prstGeom>
              <a:noFill/>
              <a:ln>
                <a:noFill/>
              </a:ln>
            </p:spPr>
          </p:pic>
          <p:pic>
            <p:nvPicPr>
              <p:cNvPr id="374" name="Google Shape;374;p32"/>
              <p:cNvPicPr preferRelativeResize="0"/>
              <p:nvPr/>
            </p:nvPicPr>
            <p:blipFill>
              <a:blip r:embed="rId5">
                <a:alphaModFix/>
              </a:blip>
              <a:stretch>
                <a:fillRect/>
              </a:stretch>
            </p:blipFill>
            <p:spPr>
              <a:xfrm>
                <a:off x="4573125" y="2501275"/>
                <a:ext cx="1170432" cy="1170432"/>
              </a:xfrm>
              <a:prstGeom prst="rect">
                <a:avLst/>
              </a:prstGeom>
              <a:noFill/>
              <a:ln>
                <a:noFill/>
              </a:ln>
            </p:spPr>
          </p:pic>
        </p:grpSp>
        <p:sp>
          <p:nvSpPr>
            <p:cNvPr id="375" name="Google Shape;375;p32"/>
            <p:cNvSpPr txBox="1"/>
            <p:nvPr/>
          </p:nvSpPr>
          <p:spPr>
            <a:xfrm>
              <a:off x="4604725" y="2901091"/>
              <a:ext cx="61314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Work Sans"/>
                  <a:ea typeface="Work Sans"/>
                  <a:cs typeface="Work Sans"/>
                  <a:sym typeface="Work Sans"/>
                </a:rPr>
                <a:t>Track additions to your soundbites &amp; connect with a remixer (LOFI)</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[COMPLEX]</a:t>
              </a:r>
              <a:endParaRPr sz="1200">
                <a:solidFill>
                  <a:srgbClr val="8A8A8A"/>
                </a:solidFill>
                <a:latin typeface="Work Sans Regular"/>
                <a:ea typeface="Work Sans Regular"/>
                <a:cs typeface="Work Sans Regular"/>
                <a:sym typeface="Work Sans Regular"/>
              </a:endParaRPr>
            </a:p>
          </p:txBody>
        </p:sp>
      </p:grpSp>
      <p:pic>
        <p:nvPicPr>
          <p:cNvPr id="376" name="Google Shape;376;p32"/>
          <p:cNvPicPr preferRelativeResize="0"/>
          <p:nvPr/>
        </p:nvPicPr>
        <p:blipFill>
          <a:blip r:embed="rId6">
            <a:alphaModFix/>
          </a:blip>
          <a:stretch>
            <a:fillRect/>
          </a:stretch>
        </p:blipFill>
        <p:spPr>
          <a:xfrm>
            <a:off x="40500" y="1000950"/>
            <a:ext cx="1235382" cy="2444100"/>
          </a:xfrm>
          <a:prstGeom prst="rect">
            <a:avLst/>
          </a:prstGeom>
          <a:noFill/>
          <a:ln>
            <a:noFill/>
          </a:ln>
        </p:spPr>
      </p:pic>
      <p:pic>
        <p:nvPicPr>
          <p:cNvPr id="377" name="Google Shape;377;p32"/>
          <p:cNvPicPr preferRelativeResize="0"/>
          <p:nvPr/>
        </p:nvPicPr>
        <p:blipFill>
          <a:blip r:embed="rId7">
            <a:alphaModFix/>
          </a:blip>
          <a:stretch>
            <a:fillRect/>
          </a:stretch>
        </p:blipFill>
        <p:spPr>
          <a:xfrm>
            <a:off x="1450573" y="1000950"/>
            <a:ext cx="2560927" cy="2444100"/>
          </a:xfrm>
          <a:prstGeom prst="rect">
            <a:avLst/>
          </a:prstGeom>
          <a:noFill/>
          <a:ln>
            <a:noFill/>
          </a:ln>
        </p:spPr>
      </p:pic>
      <p:pic>
        <p:nvPicPr>
          <p:cNvPr id="378" name="Google Shape;378;p32"/>
          <p:cNvPicPr preferRelativeResize="0"/>
          <p:nvPr/>
        </p:nvPicPr>
        <p:blipFill>
          <a:blip r:embed="rId8">
            <a:alphaModFix/>
          </a:blip>
          <a:stretch>
            <a:fillRect/>
          </a:stretch>
        </p:blipFill>
        <p:spPr>
          <a:xfrm>
            <a:off x="5379251" y="2630713"/>
            <a:ext cx="3676051" cy="2326175"/>
          </a:xfrm>
          <a:prstGeom prst="rect">
            <a:avLst/>
          </a:prstGeom>
          <a:noFill/>
          <a:ln>
            <a:noFill/>
          </a:ln>
        </p:spPr>
      </p:pic>
      <p:pic>
        <p:nvPicPr>
          <p:cNvPr id="379" name="Google Shape;379;p32"/>
          <p:cNvPicPr preferRelativeResize="0"/>
          <p:nvPr/>
        </p:nvPicPr>
        <p:blipFill>
          <a:blip r:embed="rId6">
            <a:alphaModFix/>
          </a:blip>
          <a:stretch>
            <a:fillRect/>
          </a:stretch>
        </p:blipFill>
        <p:spPr>
          <a:xfrm>
            <a:off x="4143875" y="2571750"/>
            <a:ext cx="1235382" cy="2444100"/>
          </a:xfrm>
          <a:prstGeom prst="rect">
            <a:avLst/>
          </a:prstGeom>
          <a:noFill/>
          <a:ln>
            <a:noFill/>
          </a:ln>
        </p:spPr>
      </p:pic>
      <p:sp>
        <p:nvSpPr>
          <p:cNvPr id="380" name="Google Shape;380;p32"/>
          <p:cNvSpPr/>
          <p:nvPr/>
        </p:nvSpPr>
        <p:spPr>
          <a:xfrm>
            <a:off x="296875" y="2687400"/>
            <a:ext cx="282600" cy="304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1" name="Google Shape;381;p32"/>
          <p:cNvSpPr/>
          <p:nvPr/>
        </p:nvSpPr>
        <p:spPr>
          <a:xfrm>
            <a:off x="4270463" y="4051525"/>
            <a:ext cx="982200" cy="5415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2" name="Google Shape;382;p32"/>
          <p:cNvSpPr/>
          <p:nvPr/>
        </p:nvSpPr>
        <p:spPr>
          <a:xfrm>
            <a:off x="5707400" y="2750900"/>
            <a:ext cx="708000" cy="358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33"/>
          <p:cNvPicPr preferRelativeResize="0"/>
          <p:nvPr/>
        </p:nvPicPr>
        <p:blipFill>
          <a:blip r:embed="rId3">
            <a:alphaModFix/>
          </a:blip>
          <a:stretch>
            <a:fillRect/>
          </a:stretch>
        </p:blipFill>
        <p:spPr>
          <a:xfrm>
            <a:off x="0" y="5"/>
            <a:ext cx="9144000" cy="5143495"/>
          </a:xfrm>
          <a:prstGeom prst="rect">
            <a:avLst/>
          </a:prstGeom>
          <a:noFill/>
          <a:ln>
            <a:noFill/>
          </a:ln>
        </p:spPr>
      </p:pic>
      <p:grpSp>
        <p:nvGrpSpPr>
          <p:cNvPr id="388" name="Google Shape;388;p33"/>
          <p:cNvGrpSpPr/>
          <p:nvPr/>
        </p:nvGrpSpPr>
        <p:grpSpPr>
          <a:xfrm>
            <a:off x="455447" y="45451"/>
            <a:ext cx="7378728" cy="1005870"/>
            <a:chOff x="3357397" y="2732817"/>
            <a:chExt cx="7378728" cy="1005870"/>
          </a:xfrm>
        </p:grpSpPr>
        <p:grpSp>
          <p:nvGrpSpPr>
            <p:cNvPr id="389" name="Google Shape;389;p33"/>
            <p:cNvGrpSpPr/>
            <p:nvPr/>
          </p:nvGrpSpPr>
          <p:grpSpPr>
            <a:xfrm>
              <a:off x="3357397" y="2732817"/>
              <a:ext cx="1005870" cy="1005870"/>
              <a:chOff x="4573125" y="2501275"/>
              <a:chExt cx="1170432" cy="1170432"/>
            </a:xfrm>
          </p:grpSpPr>
          <p:pic>
            <p:nvPicPr>
              <p:cNvPr id="390" name="Google Shape;390;p33"/>
              <p:cNvPicPr preferRelativeResize="0"/>
              <p:nvPr/>
            </p:nvPicPr>
            <p:blipFill>
              <a:blip r:embed="rId4">
                <a:alphaModFix/>
              </a:blip>
              <a:stretch>
                <a:fillRect/>
              </a:stretch>
            </p:blipFill>
            <p:spPr>
              <a:xfrm>
                <a:off x="4573125" y="2501275"/>
                <a:ext cx="1170432" cy="1170432"/>
              </a:xfrm>
              <a:prstGeom prst="rect">
                <a:avLst/>
              </a:prstGeom>
              <a:noFill/>
              <a:ln>
                <a:noFill/>
              </a:ln>
            </p:spPr>
          </p:pic>
          <p:pic>
            <p:nvPicPr>
              <p:cNvPr id="391" name="Google Shape;391;p33"/>
              <p:cNvPicPr preferRelativeResize="0"/>
              <p:nvPr/>
            </p:nvPicPr>
            <p:blipFill>
              <a:blip r:embed="rId5">
                <a:alphaModFix/>
              </a:blip>
              <a:stretch>
                <a:fillRect/>
              </a:stretch>
            </p:blipFill>
            <p:spPr>
              <a:xfrm>
                <a:off x="4573125" y="2501275"/>
                <a:ext cx="1170432" cy="1170432"/>
              </a:xfrm>
              <a:prstGeom prst="rect">
                <a:avLst/>
              </a:prstGeom>
              <a:noFill/>
              <a:ln>
                <a:noFill/>
              </a:ln>
            </p:spPr>
          </p:pic>
        </p:grpSp>
        <p:sp>
          <p:nvSpPr>
            <p:cNvPr id="392" name="Google Shape;392;p33"/>
            <p:cNvSpPr txBox="1"/>
            <p:nvPr/>
          </p:nvSpPr>
          <p:spPr>
            <a:xfrm>
              <a:off x="4604725" y="2901091"/>
              <a:ext cx="61314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Work Sans"/>
                  <a:ea typeface="Work Sans"/>
                  <a:cs typeface="Work Sans"/>
                  <a:sym typeface="Work Sans"/>
                </a:rPr>
                <a:t>Track additions to your soundbites &amp; connect with a remixer</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[COMPLEX]</a:t>
              </a:r>
              <a:endParaRPr sz="1200">
                <a:solidFill>
                  <a:srgbClr val="8A8A8A"/>
                </a:solidFill>
                <a:latin typeface="Work Sans Regular"/>
                <a:ea typeface="Work Sans Regular"/>
                <a:cs typeface="Work Sans Regular"/>
                <a:sym typeface="Work Sans Regular"/>
              </a:endParaRPr>
            </a:p>
          </p:txBody>
        </p:sp>
      </p:grpSp>
      <p:cxnSp>
        <p:nvCxnSpPr>
          <p:cNvPr id="393" name="Google Shape;393;p33"/>
          <p:cNvCxnSpPr>
            <a:endCxn id="394" idx="1"/>
          </p:cNvCxnSpPr>
          <p:nvPr/>
        </p:nvCxnSpPr>
        <p:spPr>
          <a:xfrm flipH="1" rot="10800000">
            <a:off x="6987250" y="3622801"/>
            <a:ext cx="582900" cy="663600"/>
          </a:xfrm>
          <a:prstGeom prst="straightConnector1">
            <a:avLst/>
          </a:prstGeom>
          <a:noFill/>
          <a:ln cap="flat" cmpd="sng" w="9525">
            <a:solidFill>
              <a:srgbClr val="EA9999"/>
            </a:solidFill>
            <a:prstDash val="solid"/>
            <a:round/>
            <a:headEnd len="med" w="med" type="none"/>
            <a:tailEnd len="med" w="med" type="triangle"/>
          </a:ln>
        </p:spPr>
      </p:cxnSp>
      <p:pic>
        <p:nvPicPr>
          <p:cNvPr id="395" name="Google Shape;395;p33"/>
          <p:cNvPicPr preferRelativeResize="0"/>
          <p:nvPr/>
        </p:nvPicPr>
        <p:blipFill rotWithShape="1">
          <a:blip r:embed="rId6">
            <a:alphaModFix/>
          </a:blip>
          <a:srcRect b="0" l="69" r="69" t="0"/>
          <a:stretch/>
        </p:blipFill>
        <p:spPr>
          <a:xfrm>
            <a:off x="1970089" y="1236770"/>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396" name="Google Shape;396;p33"/>
          <p:cNvSpPr/>
          <p:nvPr/>
        </p:nvSpPr>
        <p:spPr>
          <a:xfrm>
            <a:off x="1991725" y="2044350"/>
            <a:ext cx="902100" cy="6186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97" name="Google Shape;397;p33"/>
          <p:cNvPicPr preferRelativeResize="0"/>
          <p:nvPr/>
        </p:nvPicPr>
        <p:blipFill rotWithShape="1">
          <a:blip r:embed="rId7">
            <a:alphaModFix/>
          </a:blip>
          <a:srcRect b="0" l="69" r="69" t="0"/>
          <a:stretch/>
        </p:blipFill>
        <p:spPr>
          <a:xfrm>
            <a:off x="3711951" y="1236770"/>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398" name="Google Shape;398;p33"/>
          <p:cNvSpPr/>
          <p:nvPr/>
        </p:nvSpPr>
        <p:spPr>
          <a:xfrm>
            <a:off x="4447563" y="2397700"/>
            <a:ext cx="821400" cy="4254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99" name="Google Shape;399;p33"/>
          <p:cNvPicPr preferRelativeResize="0"/>
          <p:nvPr/>
        </p:nvPicPr>
        <p:blipFill rotWithShape="1">
          <a:blip r:embed="rId8">
            <a:alphaModFix/>
          </a:blip>
          <a:srcRect b="0" l="3883" r="3883" t="0"/>
          <a:stretch/>
        </p:blipFill>
        <p:spPr>
          <a:xfrm>
            <a:off x="7642300" y="441398"/>
            <a:ext cx="902100" cy="19563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400" name="Google Shape;400;p33"/>
          <p:cNvPicPr preferRelativeResize="0"/>
          <p:nvPr/>
        </p:nvPicPr>
        <p:blipFill rotWithShape="1">
          <a:blip r:embed="rId9">
            <a:alphaModFix/>
          </a:blip>
          <a:srcRect b="0" l="3086" r="3095" t="0"/>
          <a:stretch/>
        </p:blipFill>
        <p:spPr>
          <a:xfrm>
            <a:off x="5453789" y="1236770"/>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401" name="Google Shape;401;p33"/>
          <p:cNvSpPr/>
          <p:nvPr/>
        </p:nvSpPr>
        <p:spPr>
          <a:xfrm>
            <a:off x="5434362" y="4212225"/>
            <a:ext cx="779400" cy="4254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2" name="Google Shape;402;p33"/>
          <p:cNvSpPr/>
          <p:nvPr/>
        </p:nvSpPr>
        <p:spPr>
          <a:xfrm>
            <a:off x="6361749" y="4204800"/>
            <a:ext cx="706800" cy="4254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403" name="Google Shape;403;p33"/>
          <p:cNvCxnSpPr>
            <a:endCxn id="404" idx="1"/>
          </p:cNvCxnSpPr>
          <p:nvPr/>
        </p:nvCxnSpPr>
        <p:spPr>
          <a:xfrm flipH="1" rot="10800000">
            <a:off x="5975352" y="1156375"/>
            <a:ext cx="1594800" cy="3027000"/>
          </a:xfrm>
          <a:prstGeom prst="straightConnector1">
            <a:avLst/>
          </a:prstGeom>
          <a:noFill/>
          <a:ln cap="flat" cmpd="sng" w="9525">
            <a:solidFill>
              <a:srgbClr val="EA9999"/>
            </a:solidFill>
            <a:prstDash val="solid"/>
            <a:round/>
            <a:headEnd len="med" w="med" type="none"/>
            <a:tailEnd len="med" w="med" type="triangle"/>
          </a:ln>
        </p:spPr>
      </p:cxnSp>
      <p:pic>
        <p:nvPicPr>
          <p:cNvPr id="405" name="Google Shape;405;p33"/>
          <p:cNvPicPr preferRelativeResize="0"/>
          <p:nvPr/>
        </p:nvPicPr>
        <p:blipFill rotWithShape="1">
          <a:blip r:embed="rId10">
            <a:alphaModFix/>
          </a:blip>
          <a:srcRect b="0" l="4010" r="4001" t="0"/>
          <a:stretch/>
        </p:blipFill>
        <p:spPr>
          <a:xfrm>
            <a:off x="7642300" y="2694473"/>
            <a:ext cx="902100" cy="19563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406" name="Google Shape;406;p33"/>
          <p:cNvPicPr preferRelativeResize="0"/>
          <p:nvPr/>
        </p:nvPicPr>
        <p:blipFill rotWithShape="1">
          <a:blip r:embed="rId11">
            <a:alphaModFix/>
          </a:blip>
          <a:srcRect b="0" l="69" r="69" t="0"/>
          <a:stretch/>
        </p:blipFill>
        <p:spPr>
          <a:xfrm>
            <a:off x="228239" y="1236770"/>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407" name="Google Shape;407;p33"/>
          <p:cNvSpPr/>
          <p:nvPr/>
        </p:nvSpPr>
        <p:spPr>
          <a:xfrm>
            <a:off x="1388050" y="4276950"/>
            <a:ext cx="318600" cy="2811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34"/>
          <p:cNvPicPr preferRelativeResize="0"/>
          <p:nvPr/>
        </p:nvPicPr>
        <p:blipFill>
          <a:blip r:embed="rId3">
            <a:alphaModFix/>
          </a:blip>
          <a:stretch>
            <a:fillRect/>
          </a:stretch>
        </p:blipFill>
        <p:spPr>
          <a:xfrm>
            <a:off x="0" y="5"/>
            <a:ext cx="9144000" cy="5143495"/>
          </a:xfrm>
          <a:prstGeom prst="rect">
            <a:avLst/>
          </a:prstGeom>
          <a:noFill/>
          <a:ln>
            <a:noFill/>
          </a:ln>
        </p:spPr>
      </p:pic>
      <p:grpSp>
        <p:nvGrpSpPr>
          <p:cNvPr id="413" name="Google Shape;413;p34"/>
          <p:cNvGrpSpPr/>
          <p:nvPr/>
        </p:nvGrpSpPr>
        <p:grpSpPr>
          <a:xfrm>
            <a:off x="455447" y="45451"/>
            <a:ext cx="7633728" cy="1005870"/>
            <a:chOff x="3357397" y="2732817"/>
            <a:chExt cx="7633728" cy="1005870"/>
          </a:xfrm>
        </p:grpSpPr>
        <p:grpSp>
          <p:nvGrpSpPr>
            <p:cNvPr id="414" name="Google Shape;414;p34"/>
            <p:cNvGrpSpPr/>
            <p:nvPr/>
          </p:nvGrpSpPr>
          <p:grpSpPr>
            <a:xfrm>
              <a:off x="3357397" y="2732817"/>
              <a:ext cx="1005870" cy="1005870"/>
              <a:chOff x="4573125" y="2501275"/>
              <a:chExt cx="1170432" cy="1170432"/>
            </a:xfrm>
          </p:grpSpPr>
          <p:pic>
            <p:nvPicPr>
              <p:cNvPr id="415" name="Google Shape;415;p34"/>
              <p:cNvPicPr preferRelativeResize="0"/>
              <p:nvPr/>
            </p:nvPicPr>
            <p:blipFill>
              <a:blip r:embed="rId4">
                <a:alphaModFix/>
              </a:blip>
              <a:stretch>
                <a:fillRect/>
              </a:stretch>
            </p:blipFill>
            <p:spPr>
              <a:xfrm>
                <a:off x="4573125" y="2501275"/>
                <a:ext cx="1170432" cy="1170432"/>
              </a:xfrm>
              <a:prstGeom prst="rect">
                <a:avLst/>
              </a:prstGeom>
              <a:noFill/>
              <a:ln>
                <a:noFill/>
              </a:ln>
            </p:spPr>
          </p:pic>
          <p:pic>
            <p:nvPicPr>
              <p:cNvPr id="416" name="Google Shape;416;p34"/>
              <p:cNvPicPr preferRelativeResize="0"/>
              <p:nvPr/>
            </p:nvPicPr>
            <p:blipFill>
              <a:blip r:embed="rId5">
                <a:alphaModFix/>
              </a:blip>
              <a:stretch>
                <a:fillRect/>
              </a:stretch>
            </p:blipFill>
            <p:spPr>
              <a:xfrm>
                <a:off x="4573125" y="2501275"/>
                <a:ext cx="1170432" cy="1170432"/>
              </a:xfrm>
              <a:prstGeom prst="rect">
                <a:avLst/>
              </a:prstGeom>
              <a:noFill/>
              <a:ln>
                <a:noFill/>
              </a:ln>
            </p:spPr>
          </p:pic>
        </p:grpSp>
        <p:sp>
          <p:nvSpPr>
            <p:cNvPr id="417" name="Google Shape;417;p34"/>
            <p:cNvSpPr txBox="1"/>
            <p:nvPr/>
          </p:nvSpPr>
          <p:spPr>
            <a:xfrm>
              <a:off x="4604725" y="2901091"/>
              <a:ext cx="63864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Track additions </a:t>
              </a:r>
              <a:r>
                <a:rPr b="1" lang="en" sz="1600">
                  <a:solidFill>
                    <a:schemeClr val="dk1"/>
                  </a:solidFill>
                  <a:latin typeface="Work Sans"/>
                  <a:ea typeface="Work Sans"/>
                  <a:cs typeface="Work Sans"/>
                  <a:sym typeface="Work Sans"/>
                </a:rPr>
                <a:t>to your soundbites</a:t>
              </a:r>
              <a:r>
                <a:rPr b="1" lang="en" sz="1600">
                  <a:latin typeface="Work Sans"/>
                  <a:ea typeface="Work Sans"/>
                  <a:cs typeface="Work Sans"/>
                  <a:sym typeface="Work Sans"/>
                </a:rPr>
                <a:t> &amp; connect with a remixer</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[COMPLEX]</a:t>
              </a:r>
              <a:endParaRPr sz="1200">
                <a:solidFill>
                  <a:srgbClr val="8A8A8A"/>
                </a:solidFill>
                <a:latin typeface="Work Sans Regular"/>
                <a:ea typeface="Work Sans Regular"/>
                <a:cs typeface="Work Sans Regular"/>
                <a:sym typeface="Work Sans Regular"/>
              </a:endParaRPr>
            </a:p>
          </p:txBody>
        </p:sp>
      </p:grpSp>
      <p:sp>
        <p:nvSpPr>
          <p:cNvPr id="418" name="Google Shape;418;p34"/>
          <p:cNvSpPr txBox="1"/>
          <p:nvPr/>
        </p:nvSpPr>
        <p:spPr>
          <a:xfrm>
            <a:off x="298513" y="861950"/>
            <a:ext cx="130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A8A8A"/>
                </a:solidFill>
                <a:latin typeface="Work Sans Regular"/>
                <a:ea typeface="Work Sans Regular"/>
                <a:cs typeface="Work Sans Regular"/>
                <a:sym typeface="Work Sans Regular"/>
              </a:rPr>
              <a:t>[METHOD 1]</a:t>
            </a:r>
            <a:endParaRPr sz="1200">
              <a:solidFill>
                <a:srgbClr val="8A8A8A"/>
              </a:solidFill>
              <a:latin typeface="Work Sans Regular"/>
              <a:ea typeface="Work Sans Regular"/>
              <a:cs typeface="Work Sans Regular"/>
              <a:sym typeface="Work Sans Regular"/>
            </a:endParaRPr>
          </a:p>
        </p:txBody>
      </p:sp>
      <p:sp>
        <p:nvSpPr>
          <p:cNvPr id="419" name="Google Shape;419;p34"/>
          <p:cNvSpPr txBox="1"/>
          <p:nvPr/>
        </p:nvSpPr>
        <p:spPr>
          <a:xfrm>
            <a:off x="3885000" y="861950"/>
            <a:ext cx="130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A8A8A"/>
                </a:solidFill>
                <a:latin typeface="Work Sans Regular"/>
                <a:ea typeface="Work Sans Regular"/>
                <a:cs typeface="Work Sans Regular"/>
                <a:sym typeface="Work Sans Regular"/>
              </a:rPr>
              <a:t>[METHOD 2]</a:t>
            </a:r>
            <a:endParaRPr sz="1200">
              <a:solidFill>
                <a:srgbClr val="8A8A8A"/>
              </a:solidFill>
              <a:latin typeface="Work Sans Regular"/>
              <a:ea typeface="Work Sans Regular"/>
              <a:cs typeface="Work Sans Regular"/>
              <a:sym typeface="Work Sans Regular"/>
            </a:endParaRPr>
          </a:p>
        </p:txBody>
      </p:sp>
      <p:sp>
        <p:nvSpPr>
          <p:cNvPr id="420" name="Google Shape;420;p34"/>
          <p:cNvSpPr txBox="1"/>
          <p:nvPr/>
        </p:nvSpPr>
        <p:spPr>
          <a:xfrm>
            <a:off x="7096325" y="861950"/>
            <a:ext cx="200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A8A8A"/>
                </a:solidFill>
                <a:latin typeface="Work Sans Regular"/>
                <a:ea typeface="Work Sans Regular"/>
                <a:cs typeface="Work Sans Regular"/>
                <a:sym typeface="Work Sans Regular"/>
              </a:rPr>
              <a:t>[ONCE USER ACCEPTS]</a:t>
            </a:r>
            <a:endParaRPr sz="1200">
              <a:solidFill>
                <a:srgbClr val="8A8A8A"/>
              </a:solidFill>
              <a:latin typeface="Work Sans Regular"/>
              <a:ea typeface="Work Sans Regular"/>
              <a:cs typeface="Work Sans Regular"/>
              <a:sym typeface="Work Sans Regular"/>
            </a:endParaRPr>
          </a:p>
        </p:txBody>
      </p:sp>
      <p:pic>
        <p:nvPicPr>
          <p:cNvPr id="421" name="Google Shape;421;p34"/>
          <p:cNvPicPr preferRelativeResize="0"/>
          <p:nvPr/>
        </p:nvPicPr>
        <p:blipFill rotWithShape="1">
          <a:blip r:embed="rId6">
            <a:alphaModFix/>
          </a:blip>
          <a:srcRect b="0" l="69" r="69" t="0"/>
          <a:stretch/>
        </p:blipFill>
        <p:spPr>
          <a:xfrm>
            <a:off x="1972089" y="1307457"/>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422" name="Google Shape;422;p34"/>
          <p:cNvPicPr preferRelativeResize="0"/>
          <p:nvPr/>
        </p:nvPicPr>
        <p:blipFill rotWithShape="1">
          <a:blip r:embed="rId7">
            <a:alphaModFix/>
          </a:blip>
          <a:srcRect b="0" l="69" r="69" t="0"/>
          <a:stretch/>
        </p:blipFill>
        <p:spPr>
          <a:xfrm>
            <a:off x="7309314" y="1307445"/>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423" name="Google Shape;423;p34"/>
          <p:cNvPicPr preferRelativeResize="0"/>
          <p:nvPr/>
        </p:nvPicPr>
        <p:blipFill rotWithShape="1">
          <a:blip r:embed="rId8">
            <a:alphaModFix/>
          </a:blip>
          <a:srcRect b="0" l="69" r="69" t="0"/>
          <a:stretch/>
        </p:blipFill>
        <p:spPr>
          <a:xfrm>
            <a:off x="3734501" y="13007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424" name="Google Shape;424;p34"/>
          <p:cNvPicPr preferRelativeResize="0"/>
          <p:nvPr/>
        </p:nvPicPr>
        <p:blipFill rotWithShape="1">
          <a:blip r:embed="rId9">
            <a:alphaModFix/>
          </a:blip>
          <a:srcRect b="0" l="69" r="69" t="0"/>
          <a:stretch/>
        </p:blipFill>
        <p:spPr>
          <a:xfrm>
            <a:off x="202626" y="13007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425" name="Google Shape;425;p34"/>
          <p:cNvSpPr/>
          <p:nvPr/>
        </p:nvSpPr>
        <p:spPr>
          <a:xfrm>
            <a:off x="455450" y="3474800"/>
            <a:ext cx="320700" cy="2769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26" name="Google Shape;426;p34"/>
          <p:cNvSpPr/>
          <p:nvPr/>
        </p:nvSpPr>
        <p:spPr>
          <a:xfrm>
            <a:off x="4174899" y="2013803"/>
            <a:ext cx="693600" cy="3312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427" name="Google Shape;427;p34"/>
          <p:cNvPicPr preferRelativeResize="0"/>
          <p:nvPr/>
        </p:nvPicPr>
        <p:blipFill rotWithShape="1">
          <a:blip r:embed="rId10">
            <a:alphaModFix/>
          </a:blip>
          <a:srcRect b="0" l="69" r="69" t="0"/>
          <a:stretch/>
        </p:blipFill>
        <p:spPr>
          <a:xfrm>
            <a:off x="5496901" y="1300782"/>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428" name="Google Shape;428;p34"/>
          <p:cNvSpPr/>
          <p:nvPr/>
        </p:nvSpPr>
        <p:spPr>
          <a:xfrm>
            <a:off x="5948444" y="1982459"/>
            <a:ext cx="693600" cy="3939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29" name="Google Shape;429;p34"/>
          <p:cNvSpPr/>
          <p:nvPr/>
        </p:nvSpPr>
        <p:spPr>
          <a:xfrm>
            <a:off x="2236050" y="3474800"/>
            <a:ext cx="320700" cy="2769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35"/>
          <p:cNvPicPr preferRelativeResize="0"/>
          <p:nvPr/>
        </p:nvPicPr>
        <p:blipFill>
          <a:blip r:embed="rId3">
            <a:alphaModFix/>
          </a:blip>
          <a:stretch>
            <a:fillRect/>
          </a:stretch>
        </p:blipFill>
        <p:spPr>
          <a:xfrm>
            <a:off x="0" y="-8"/>
            <a:ext cx="9144000" cy="5143495"/>
          </a:xfrm>
          <a:prstGeom prst="rect">
            <a:avLst/>
          </a:prstGeom>
          <a:noFill/>
          <a:ln>
            <a:noFill/>
          </a:ln>
        </p:spPr>
      </p:pic>
      <p:sp>
        <p:nvSpPr>
          <p:cNvPr id="435" name="Google Shape;435;p35"/>
          <p:cNvSpPr txBox="1"/>
          <p:nvPr>
            <p:ph type="title"/>
          </p:nvPr>
        </p:nvSpPr>
        <p:spPr>
          <a:xfrm>
            <a:off x="311700" y="1573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4375"/>
              <a:buFont typeface="Arial"/>
              <a:buNone/>
            </a:pPr>
            <a:r>
              <a:rPr b="1" lang="en" sz="3200">
                <a:latin typeface="DM Sans"/>
                <a:ea typeface="DM Sans"/>
                <a:cs typeface="DM Sans"/>
                <a:sym typeface="DM Sans"/>
              </a:rPr>
              <a:t>Design/Prototyping Tools</a:t>
            </a:r>
            <a:endParaRPr b="1">
              <a:latin typeface="DM Sans"/>
              <a:ea typeface="DM Sans"/>
              <a:cs typeface="DM Sans"/>
              <a:sym typeface="DM Sans"/>
            </a:endParaRPr>
          </a:p>
        </p:txBody>
      </p:sp>
      <p:sp>
        <p:nvSpPr>
          <p:cNvPr id="436" name="Google Shape;436;p35"/>
          <p:cNvSpPr txBox="1"/>
          <p:nvPr/>
        </p:nvSpPr>
        <p:spPr>
          <a:xfrm>
            <a:off x="389425" y="906000"/>
            <a:ext cx="4852500" cy="244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D9EAD3"/>
                </a:highlight>
                <a:latin typeface="Work Sans"/>
                <a:ea typeface="Work Sans"/>
                <a:cs typeface="Work Sans"/>
                <a:sym typeface="Work Sans"/>
              </a:rPr>
              <a:t>Pros:</a:t>
            </a:r>
            <a:endParaRPr b="1">
              <a:solidFill>
                <a:schemeClr val="dk1"/>
              </a:solidFill>
              <a:highlight>
                <a:srgbClr val="D9EAD3"/>
              </a:highlight>
              <a:latin typeface="Work Sans"/>
              <a:ea typeface="Work Sans"/>
              <a:cs typeface="Work Sans"/>
              <a:sym typeface="Work Sans"/>
            </a:endParaRPr>
          </a:p>
          <a:p>
            <a:pPr indent="0" lvl="0" marL="0" rtl="0" algn="l">
              <a:lnSpc>
                <a:spcPct val="115000"/>
              </a:lnSpc>
              <a:spcBef>
                <a:spcPts val="1200"/>
              </a:spcBef>
              <a:spcAft>
                <a:spcPts val="0"/>
              </a:spcAft>
              <a:buNone/>
            </a:pPr>
            <a:r>
              <a:rPr lang="en">
                <a:solidFill>
                  <a:schemeClr val="dk1"/>
                </a:solidFill>
                <a:latin typeface="Work Sans"/>
                <a:ea typeface="Work Sans"/>
                <a:cs typeface="Work Sans"/>
                <a:sym typeface="Work Sans"/>
              </a:rPr>
              <a:t>Figma and Miro both offered collaborative environments for development which let all of us as a team work together efficiently. All applications had snap-in-place grid systems which made alignment easier. Figma’s component feature also helped with the DRY (Don’t Repeat Yourself) process. </a:t>
            </a:r>
            <a:endParaRPr>
              <a:solidFill>
                <a:schemeClr val="dk1"/>
              </a:solidFill>
              <a:latin typeface="Work Sans"/>
              <a:ea typeface="Work Sans"/>
              <a:cs typeface="Work Sans"/>
              <a:sym typeface="Work Sans"/>
            </a:endParaRPr>
          </a:p>
          <a:p>
            <a:pPr indent="0" lvl="0" marL="0" rtl="0" algn="l">
              <a:lnSpc>
                <a:spcPct val="115000"/>
              </a:lnSpc>
              <a:spcBef>
                <a:spcPts val="1200"/>
              </a:spcBef>
              <a:spcAft>
                <a:spcPts val="1200"/>
              </a:spcAft>
              <a:buNone/>
            </a:pPr>
            <a:r>
              <a:t/>
            </a:r>
            <a:endParaRPr>
              <a:solidFill>
                <a:schemeClr val="dk1"/>
              </a:solidFill>
              <a:latin typeface="Work Sans"/>
              <a:ea typeface="Work Sans"/>
              <a:cs typeface="Work Sans"/>
              <a:sym typeface="Work Sans"/>
            </a:endParaRPr>
          </a:p>
        </p:txBody>
      </p:sp>
      <p:sp>
        <p:nvSpPr>
          <p:cNvPr id="437" name="Google Shape;437;p35"/>
          <p:cNvSpPr txBox="1"/>
          <p:nvPr/>
        </p:nvSpPr>
        <p:spPr>
          <a:xfrm>
            <a:off x="389425" y="3057000"/>
            <a:ext cx="3743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4CCCC"/>
                </a:highlight>
                <a:latin typeface="Work Sans"/>
                <a:ea typeface="Work Sans"/>
                <a:cs typeface="Work Sans"/>
                <a:sym typeface="Work Sans"/>
              </a:rPr>
              <a:t>Cons:</a:t>
            </a:r>
            <a:endParaRPr b="1">
              <a:solidFill>
                <a:schemeClr val="dk1"/>
              </a:solidFill>
              <a:latin typeface="Work Sans"/>
              <a:ea typeface="Work Sans"/>
              <a:cs typeface="Work Sans"/>
              <a:sym typeface="Work Sans"/>
            </a:endParaRPr>
          </a:p>
          <a:p>
            <a:pPr indent="0" lvl="0" marL="0" rtl="0" algn="l">
              <a:spcBef>
                <a:spcPts val="0"/>
              </a:spcBef>
              <a:spcAft>
                <a:spcPts val="0"/>
              </a:spcAft>
              <a:buNone/>
            </a:pPr>
            <a:r>
              <a:t/>
            </a:r>
            <a:endParaRPr>
              <a:solidFill>
                <a:schemeClr val="dk1"/>
              </a:solidFill>
              <a:latin typeface="Work Sans"/>
              <a:ea typeface="Work Sans"/>
              <a:cs typeface="Work Sans"/>
              <a:sym typeface="Work Sans"/>
            </a:endParaRPr>
          </a:p>
          <a:p>
            <a:pPr indent="0" lvl="0" marL="0" rtl="0" algn="l">
              <a:spcBef>
                <a:spcPts val="0"/>
              </a:spcBef>
              <a:spcAft>
                <a:spcPts val="0"/>
              </a:spcAft>
              <a:buNone/>
            </a:pPr>
            <a:r>
              <a:rPr lang="en">
                <a:solidFill>
                  <a:schemeClr val="dk1"/>
                </a:solidFill>
                <a:latin typeface="Work Sans"/>
                <a:ea typeface="Work Sans"/>
                <a:cs typeface="Work Sans"/>
                <a:sym typeface="Work Sans"/>
              </a:rPr>
              <a:t>There was a steep learning curve to using both applications, especially Figma. However, once we got deeper into the development, we became more comfortable with the process.</a:t>
            </a:r>
            <a:endParaRPr>
              <a:solidFill>
                <a:schemeClr val="dk1"/>
              </a:solidFill>
              <a:latin typeface="Work Sans"/>
              <a:ea typeface="Work Sans"/>
              <a:cs typeface="Work Sans"/>
              <a:sym typeface="Work Sans"/>
            </a:endParaRPr>
          </a:p>
        </p:txBody>
      </p:sp>
      <p:pic>
        <p:nvPicPr>
          <p:cNvPr id="438" name="Google Shape;438;p35"/>
          <p:cNvPicPr preferRelativeResize="0"/>
          <p:nvPr/>
        </p:nvPicPr>
        <p:blipFill>
          <a:blip r:embed="rId4">
            <a:alphaModFix/>
          </a:blip>
          <a:stretch>
            <a:fillRect/>
          </a:stretch>
        </p:blipFill>
        <p:spPr>
          <a:xfrm>
            <a:off x="5567775" y="1284838"/>
            <a:ext cx="3030374" cy="1217325"/>
          </a:xfrm>
          <a:prstGeom prst="rect">
            <a:avLst/>
          </a:prstGeom>
          <a:noFill/>
          <a:ln>
            <a:noFill/>
          </a:ln>
        </p:spPr>
      </p:pic>
      <p:pic>
        <p:nvPicPr>
          <p:cNvPr id="439" name="Google Shape;439;p35"/>
          <p:cNvPicPr preferRelativeResize="0"/>
          <p:nvPr/>
        </p:nvPicPr>
        <p:blipFill rotWithShape="1">
          <a:blip r:embed="rId5">
            <a:alphaModFix/>
          </a:blip>
          <a:srcRect b="26471" l="0" r="0" t="27619"/>
          <a:stretch/>
        </p:blipFill>
        <p:spPr>
          <a:xfrm>
            <a:off x="5567775" y="3057000"/>
            <a:ext cx="2741775" cy="1258751"/>
          </a:xfrm>
          <a:prstGeom prst="rect">
            <a:avLst/>
          </a:prstGeom>
          <a:noFill/>
          <a:ln>
            <a:noFill/>
          </a:ln>
        </p:spPr>
      </p:pic>
      <p:sp>
        <p:nvSpPr>
          <p:cNvPr id="440" name="Google Shape;440;p35"/>
          <p:cNvSpPr txBox="1"/>
          <p:nvPr/>
        </p:nvSpPr>
        <p:spPr>
          <a:xfrm>
            <a:off x="5589425" y="2532375"/>
            <a:ext cx="349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rgbClr val="8A8A8A"/>
                </a:solidFill>
                <a:latin typeface="Work Sans"/>
                <a:ea typeface="Work Sans"/>
                <a:cs typeface="Work Sans"/>
                <a:sym typeface="Work Sans"/>
              </a:rPr>
              <a:t>[Designing components and prototyping]</a:t>
            </a:r>
            <a:endParaRPr sz="1500">
              <a:latin typeface="Work Sans"/>
              <a:ea typeface="Work Sans"/>
              <a:cs typeface="Work Sans"/>
              <a:sym typeface="Work Sans"/>
            </a:endParaRPr>
          </a:p>
        </p:txBody>
      </p:sp>
      <p:sp>
        <p:nvSpPr>
          <p:cNvPr id="441" name="Google Shape;441;p35"/>
          <p:cNvSpPr txBox="1"/>
          <p:nvPr/>
        </p:nvSpPr>
        <p:spPr>
          <a:xfrm>
            <a:off x="5449000" y="4168150"/>
            <a:ext cx="363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8A8A8A"/>
                </a:solidFill>
                <a:latin typeface="Work Sans"/>
                <a:ea typeface="Work Sans"/>
                <a:cs typeface="Work Sans"/>
                <a:sym typeface="Work Sans"/>
              </a:rPr>
              <a:t>[Mapping out task flows and brainstorms]</a:t>
            </a:r>
            <a:endParaRPr sz="1500">
              <a:latin typeface="Work Sans"/>
              <a:ea typeface="Work Sans"/>
              <a:cs typeface="Work Sans"/>
              <a:sym typeface="Work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36"/>
          <p:cNvPicPr preferRelativeResize="0"/>
          <p:nvPr/>
        </p:nvPicPr>
        <p:blipFill>
          <a:blip r:embed="rId3">
            <a:alphaModFix/>
          </a:blip>
          <a:stretch>
            <a:fillRect/>
          </a:stretch>
        </p:blipFill>
        <p:spPr>
          <a:xfrm>
            <a:off x="0" y="-8"/>
            <a:ext cx="9144000" cy="5143495"/>
          </a:xfrm>
          <a:prstGeom prst="rect">
            <a:avLst/>
          </a:prstGeom>
          <a:noFill/>
          <a:ln>
            <a:noFill/>
          </a:ln>
        </p:spPr>
      </p:pic>
      <p:sp>
        <p:nvSpPr>
          <p:cNvPr id="447" name="Google Shape;44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4375"/>
              <a:buFont typeface="Arial"/>
              <a:buNone/>
            </a:pPr>
            <a:r>
              <a:rPr b="1" lang="en" sz="3200">
                <a:latin typeface="DM Sans"/>
                <a:ea typeface="DM Sans"/>
                <a:cs typeface="DM Sans"/>
                <a:sym typeface="DM Sans"/>
              </a:rPr>
              <a:t>Limitations/Tradeoffs</a:t>
            </a:r>
            <a:endParaRPr b="1">
              <a:latin typeface="DM Sans"/>
              <a:ea typeface="DM Sans"/>
              <a:cs typeface="DM Sans"/>
              <a:sym typeface="DM Sans"/>
            </a:endParaRPr>
          </a:p>
        </p:txBody>
      </p:sp>
      <p:sp>
        <p:nvSpPr>
          <p:cNvPr id="448" name="Google Shape;448;p36"/>
          <p:cNvSpPr txBox="1"/>
          <p:nvPr>
            <p:ph idx="1" type="body"/>
          </p:nvPr>
        </p:nvSpPr>
        <p:spPr>
          <a:xfrm>
            <a:off x="311700" y="1152475"/>
            <a:ext cx="4329600" cy="3416400"/>
          </a:xfrm>
          <a:prstGeom prst="rect">
            <a:avLst/>
          </a:prstGeom>
        </p:spPr>
        <p:txBody>
          <a:bodyPr anchorCtr="0" anchor="t" bIns="91425" lIns="91425" spcFirstLastPara="1" rIns="91425" wrap="square" tIns="91425">
            <a:normAutofit fontScale="70000"/>
          </a:bodyPr>
          <a:lstStyle/>
          <a:p>
            <a:pPr indent="0" lvl="0" marL="0" rtl="0" algn="l">
              <a:lnSpc>
                <a:spcPct val="115000"/>
              </a:lnSpc>
              <a:spcBef>
                <a:spcPts val="0"/>
              </a:spcBef>
              <a:spcAft>
                <a:spcPts val="0"/>
              </a:spcAft>
              <a:buNone/>
            </a:pPr>
            <a:r>
              <a:rPr lang="en">
                <a:solidFill>
                  <a:schemeClr val="dk1"/>
                </a:solidFill>
                <a:latin typeface="Work Sans"/>
                <a:ea typeface="Work Sans"/>
                <a:cs typeface="Work Sans"/>
                <a:sym typeface="Work Sans"/>
              </a:rPr>
              <a:t>Not all soundbites and buttons are clickable due to the numerous permutations and different screens we would have to design.</a:t>
            </a:r>
            <a:endParaRPr>
              <a:solidFill>
                <a:schemeClr val="dk1"/>
              </a:solidFill>
              <a:latin typeface="Work Sans"/>
              <a:ea typeface="Work Sans"/>
              <a:cs typeface="Work Sans"/>
              <a:sym typeface="Work Sans"/>
            </a:endParaRPr>
          </a:p>
          <a:p>
            <a:pPr indent="0" lvl="0" marL="0" rtl="0" algn="l">
              <a:lnSpc>
                <a:spcPct val="115000"/>
              </a:lnSpc>
              <a:spcBef>
                <a:spcPts val="1200"/>
              </a:spcBef>
              <a:spcAft>
                <a:spcPts val="0"/>
              </a:spcAft>
              <a:buNone/>
            </a:pPr>
            <a:r>
              <a:t/>
            </a:r>
            <a:endParaRPr>
              <a:solidFill>
                <a:schemeClr val="dk1"/>
              </a:solidFill>
              <a:latin typeface="Work Sans"/>
              <a:ea typeface="Work Sans"/>
              <a:cs typeface="Work Sans"/>
              <a:sym typeface="Work Sans"/>
            </a:endParaRPr>
          </a:p>
          <a:p>
            <a:pPr indent="0" lvl="0" marL="0" rtl="0" algn="l">
              <a:lnSpc>
                <a:spcPct val="115000"/>
              </a:lnSpc>
              <a:spcBef>
                <a:spcPts val="1200"/>
              </a:spcBef>
              <a:spcAft>
                <a:spcPts val="0"/>
              </a:spcAft>
              <a:buNone/>
            </a:pPr>
            <a:r>
              <a:rPr lang="en">
                <a:solidFill>
                  <a:schemeClr val="dk1"/>
                </a:solidFill>
                <a:latin typeface="Work Sans"/>
                <a:ea typeface="Work Sans"/>
                <a:cs typeface="Work Sans"/>
                <a:sym typeface="Work Sans"/>
              </a:rPr>
              <a:t>Users were unable to upload their own musical creations. Instead, they had to step into a simulated experience with certain hardcoded soundbites.</a:t>
            </a:r>
            <a:endParaRPr>
              <a:solidFill>
                <a:schemeClr val="dk1"/>
              </a:solidFill>
              <a:latin typeface="Work Sans"/>
              <a:ea typeface="Work Sans"/>
              <a:cs typeface="Work Sans"/>
              <a:sym typeface="Work Sans"/>
            </a:endParaRPr>
          </a:p>
          <a:p>
            <a:pPr indent="0" lvl="0" marL="0" rtl="0" algn="l">
              <a:lnSpc>
                <a:spcPct val="115000"/>
              </a:lnSpc>
              <a:spcBef>
                <a:spcPts val="1200"/>
              </a:spcBef>
              <a:spcAft>
                <a:spcPts val="0"/>
              </a:spcAft>
              <a:buNone/>
            </a:pPr>
            <a:r>
              <a:t/>
            </a:r>
            <a:endParaRPr>
              <a:solidFill>
                <a:schemeClr val="dk1"/>
              </a:solidFill>
              <a:latin typeface="Work Sans"/>
              <a:ea typeface="Work Sans"/>
              <a:cs typeface="Work Sans"/>
              <a:sym typeface="Work Sans"/>
            </a:endParaRPr>
          </a:p>
          <a:p>
            <a:pPr indent="0" lvl="0" marL="0" rtl="0" algn="l">
              <a:lnSpc>
                <a:spcPct val="115000"/>
              </a:lnSpc>
              <a:spcBef>
                <a:spcPts val="1200"/>
              </a:spcBef>
              <a:spcAft>
                <a:spcPts val="1200"/>
              </a:spcAft>
              <a:buNone/>
            </a:pPr>
            <a:r>
              <a:rPr lang="en">
                <a:solidFill>
                  <a:schemeClr val="dk1"/>
                </a:solidFill>
                <a:latin typeface="Work Sans"/>
                <a:ea typeface="Work Sans"/>
                <a:cs typeface="Work Sans"/>
                <a:sym typeface="Work Sans"/>
              </a:rPr>
              <a:t>In addition, we don’t have a way to play the audio from a soundbite yet; however, the ability to toggle between the previous ‘x’ last sounds is possible.</a:t>
            </a:r>
            <a:endParaRPr>
              <a:solidFill>
                <a:schemeClr val="dk1"/>
              </a:solidFill>
              <a:latin typeface="Work Sans"/>
              <a:ea typeface="Work Sans"/>
              <a:cs typeface="Work Sans"/>
              <a:sym typeface="Work Sans"/>
            </a:endParaRPr>
          </a:p>
        </p:txBody>
      </p:sp>
      <p:sp>
        <p:nvSpPr>
          <p:cNvPr id="449" name="Google Shape;449;p36"/>
          <p:cNvSpPr txBox="1"/>
          <p:nvPr/>
        </p:nvSpPr>
        <p:spPr>
          <a:xfrm>
            <a:off x="4848700" y="3938775"/>
            <a:ext cx="1574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rgbClr val="8A8A8A"/>
                </a:solidFill>
                <a:latin typeface="Work Sans"/>
                <a:ea typeface="Work Sans"/>
                <a:cs typeface="Work Sans"/>
                <a:sym typeface="Work Sans"/>
              </a:rPr>
              <a:t>[Only the top left (pink) soundbite is clickable]</a:t>
            </a:r>
            <a:endParaRPr sz="15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i="1" sz="1000">
              <a:latin typeface="DM Sans"/>
              <a:ea typeface="DM Sans"/>
              <a:cs typeface="DM Sans"/>
              <a:sym typeface="DM Sans"/>
            </a:endParaRPr>
          </a:p>
        </p:txBody>
      </p:sp>
      <p:pic>
        <p:nvPicPr>
          <p:cNvPr id="450" name="Google Shape;450;p36"/>
          <p:cNvPicPr preferRelativeResize="0"/>
          <p:nvPr/>
        </p:nvPicPr>
        <p:blipFill rotWithShape="1">
          <a:blip r:embed="rId4">
            <a:alphaModFix/>
          </a:blip>
          <a:srcRect b="0" l="69" r="69" t="0"/>
          <a:stretch/>
        </p:blipFill>
        <p:spPr>
          <a:xfrm>
            <a:off x="7053951" y="471370"/>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451" name="Google Shape;451;p36"/>
          <p:cNvPicPr preferRelativeResize="0"/>
          <p:nvPr/>
        </p:nvPicPr>
        <p:blipFill rotWithShape="1">
          <a:blip r:embed="rId5">
            <a:alphaModFix/>
          </a:blip>
          <a:srcRect b="1315" l="4955" r="2417" t="1237"/>
          <a:stretch/>
        </p:blipFill>
        <p:spPr>
          <a:xfrm>
            <a:off x="4869700" y="513600"/>
            <a:ext cx="1532400" cy="33267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452" name="Google Shape;452;p36"/>
          <p:cNvSpPr txBox="1"/>
          <p:nvPr/>
        </p:nvSpPr>
        <p:spPr>
          <a:xfrm>
            <a:off x="7053950" y="3938775"/>
            <a:ext cx="1574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8A8A8A"/>
                </a:solidFill>
                <a:latin typeface="Work Sans"/>
                <a:ea typeface="Work Sans"/>
                <a:cs typeface="Work Sans"/>
                <a:sym typeface="Work Sans"/>
              </a:rPr>
              <a:t>[User cannot play audio of soundbite]</a:t>
            </a:r>
            <a:endParaRPr sz="15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i="1" sz="100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37"/>
          <p:cNvPicPr preferRelativeResize="0"/>
          <p:nvPr/>
        </p:nvPicPr>
        <p:blipFill>
          <a:blip r:embed="rId3">
            <a:alphaModFix/>
          </a:blip>
          <a:stretch>
            <a:fillRect/>
          </a:stretch>
        </p:blipFill>
        <p:spPr>
          <a:xfrm>
            <a:off x="0" y="-8"/>
            <a:ext cx="9144000" cy="5143495"/>
          </a:xfrm>
          <a:prstGeom prst="rect">
            <a:avLst/>
          </a:prstGeom>
          <a:noFill/>
          <a:ln>
            <a:noFill/>
          </a:ln>
        </p:spPr>
      </p:pic>
      <p:sp>
        <p:nvSpPr>
          <p:cNvPr id="458" name="Google Shape;45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4375"/>
              <a:buFont typeface="Arial"/>
              <a:buNone/>
            </a:pPr>
            <a:r>
              <a:rPr b="1" lang="en" sz="3200">
                <a:latin typeface="DM Sans"/>
                <a:ea typeface="DM Sans"/>
                <a:cs typeface="DM Sans"/>
                <a:sym typeface="DM Sans"/>
              </a:rPr>
              <a:t>Wizard of Oz</a:t>
            </a:r>
            <a:endParaRPr b="1">
              <a:latin typeface="DM Sans"/>
              <a:ea typeface="DM Sans"/>
              <a:cs typeface="DM Sans"/>
              <a:sym typeface="DM Sans"/>
            </a:endParaRPr>
          </a:p>
        </p:txBody>
      </p:sp>
      <p:sp>
        <p:nvSpPr>
          <p:cNvPr id="459" name="Google Shape;459;p37"/>
          <p:cNvSpPr txBox="1"/>
          <p:nvPr>
            <p:ph idx="1" type="body"/>
          </p:nvPr>
        </p:nvSpPr>
        <p:spPr>
          <a:xfrm>
            <a:off x="311700" y="1152475"/>
            <a:ext cx="5120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DM Sans"/>
                <a:ea typeface="DM Sans"/>
                <a:cs typeface="DM Sans"/>
                <a:sym typeface="DM Sans"/>
              </a:rPr>
              <a:t>Wizard of Oz</a:t>
            </a:r>
            <a:r>
              <a:rPr lang="en" sz="1200">
                <a:latin typeface="DM Sans"/>
                <a:ea typeface="DM Sans"/>
                <a:cs typeface="DM Sans"/>
                <a:sym typeface="DM Sans"/>
              </a:rPr>
              <a:t>: When the user clicks “upload file” or “record”, the interface skips to an already </a:t>
            </a:r>
            <a:r>
              <a:rPr lang="en" sz="1200">
                <a:latin typeface="DM Sans"/>
                <a:ea typeface="DM Sans"/>
                <a:cs typeface="DM Sans"/>
                <a:sym typeface="DM Sans"/>
              </a:rPr>
              <a:t>uploaded</a:t>
            </a:r>
            <a:r>
              <a:rPr lang="en" sz="1200">
                <a:latin typeface="DM Sans"/>
                <a:ea typeface="DM Sans"/>
                <a:cs typeface="DM Sans"/>
                <a:sym typeface="DM Sans"/>
              </a:rPr>
              <a:t> soundbite on the </a:t>
            </a:r>
            <a:r>
              <a:rPr lang="en" sz="1200">
                <a:latin typeface="DM Sans"/>
                <a:ea typeface="DM Sans"/>
                <a:cs typeface="DM Sans"/>
                <a:sym typeface="DM Sans"/>
              </a:rPr>
              <a:t>next</a:t>
            </a:r>
            <a:r>
              <a:rPr lang="en" sz="1200">
                <a:latin typeface="DM Sans"/>
                <a:ea typeface="DM Sans"/>
                <a:cs typeface="DM Sans"/>
                <a:sym typeface="DM Sans"/>
              </a:rPr>
              <a:t> screen, instead of allowing the user to actually select a file from an upload pop-up or record their own soundbite. This is because all phones (Android, iOS, etc.) have unique files in their system and different upload processes based on their operating system (Android, iOS, etc.).</a:t>
            </a:r>
            <a:endParaRPr sz="1200">
              <a:latin typeface="DM Sans"/>
              <a:ea typeface="DM Sans"/>
              <a:cs typeface="DM Sans"/>
              <a:sym typeface="DM Sans"/>
            </a:endParaRPr>
          </a:p>
          <a:p>
            <a:pPr indent="0" lvl="0" marL="0" rtl="0" algn="l">
              <a:spcBef>
                <a:spcPts val="1200"/>
              </a:spcBef>
              <a:spcAft>
                <a:spcPts val="0"/>
              </a:spcAft>
              <a:buNone/>
            </a:pPr>
            <a:r>
              <a:t/>
            </a:r>
            <a:endParaRPr sz="1200">
              <a:latin typeface="DM Sans"/>
              <a:ea typeface="DM Sans"/>
              <a:cs typeface="DM Sans"/>
              <a:sym typeface="DM Sans"/>
            </a:endParaRPr>
          </a:p>
          <a:p>
            <a:pPr indent="0" lvl="0" marL="0" rtl="0" algn="l">
              <a:spcBef>
                <a:spcPts val="1200"/>
              </a:spcBef>
              <a:spcAft>
                <a:spcPts val="1200"/>
              </a:spcAft>
              <a:buNone/>
            </a:pPr>
            <a:r>
              <a:rPr i="1" lang="en" sz="1200">
                <a:latin typeface="DM Sans"/>
                <a:ea typeface="DM Sans"/>
                <a:cs typeface="DM Sans"/>
                <a:sym typeface="DM Sans"/>
              </a:rPr>
              <a:t>Hard-Coded Features</a:t>
            </a:r>
            <a:r>
              <a:rPr lang="en" sz="1200">
                <a:latin typeface="DM Sans"/>
                <a:ea typeface="DM Sans"/>
                <a:cs typeface="DM Sans"/>
                <a:sym typeface="DM Sans"/>
              </a:rPr>
              <a:t>: We currently have no real users or database to store user uploads and provided information about each soundbite</a:t>
            </a:r>
            <a:r>
              <a:rPr lang="en" sz="1200">
                <a:latin typeface="DM Sans"/>
                <a:ea typeface="DM Sans"/>
                <a:cs typeface="DM Sans"/>
                <a:sym typeface="DM Sans"/>
              </a:rPr>
              <a:t>.</a:t>
            </a:r>
            <a:r>
              <a:rPr lang="en" sz="1200">
                <a:latin typeface="DM Sans"/>
                <a:ea typeface="DM Sans"/>
                <a:cs typeface="DM Sans"/>
                <a:sym typeface="DM Sans"/>
              </a:rPr>
              <a:t> Thus, we hard-coded everything related to the soundbite (itself, pop-up page, updates tree, sound playback util), as well as their “user-provided” information (creator, cover photo, genre, etc.). We also hard-coded filtering options, as it any be too complex to allow users to submit/tag their soundbites with any genre they desire.</a:t>
            </a:r>
            <a:endParaRPr sz="1200">
              <a:latin typeface="DM Sans"/>
              <a:ea typeface="DM Sans"/>
              <a:cs typeface="DM Sans"/>
              <a:sym typeface="DM Sans"/>
            </a:endParaRPr>
          </a:p>
        </p:txBody>
      </p:sp>
      <p:pic>
        <p:nvPicPr>
          <p:cNvPr id="460" name="Google Shape;460;p37"/>
          <p:cNvPicPr preferRelativeResize="0"/>
          <p:nvPr/>
        </p:nvPicPr>
        <p:blipFill rotWithShape="1">
          <a:blip r:embed="rId4">
            <a:alphaModFix/>
          </a:blip>
          <a:srcRect b="0" l="69" r="69" t="0"/>
          <a:stretch/>
        </p:blipFill>
        <p:spPr>
          <a:xfrm>
            <a:off x="5526564" y="531307"/>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461" name="Google Shape;461;p37"/>
          <p:cNvPicPr preferRelativeResize="0"/>
          <p:nvPr/>
        </p:nvPicPr>
        <p:blipFill rotWithShape="1">
          <a:blip r:embed="rId5">
            <a:alphaModFix/>
          </a:blip>
          <a:srcRect b="0" l="69" r="69" t="0"/>
          <a:stretch/>
        </p:blipFill>
        <p:spPr>
          <a:xfrm>
            <a:off x="7257901" y="1506820"/>
            <a:ext cx="1574400" cy="3414000"/>
          </a:xfrm>
          <a:prstGeom prst="roundRect">
            <a:avLst>
              <a:gd fmla="val 8432" name="adj"/>
            </a:avLst>
          </a:prstGeom>
          <a:noFill/>
          <a:ln>
            <a:noFill/>
          </a:ln>
          <a:effectLst>
            <a:outerShdw blurRad="314325"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38"/>
          <p:cNvPicPr preferRelativeResize="0"/>
          <p:nvPr/>
        </p:nvPicPr>
        <p:blipFill>
          <a:blip r:embed="rId3">
            <a:alphaModFix/>
          </a:blip>
          <a:stretch>
            <a:fillRect/>
          </a:stretch>
        </p:blipFill>
        <p:spPr>
          <a:xfrm>
            <a:off x="0" y="-8"/>
            <a:ext cx="9144000" cy="5143495"/>
          </a:xfrm>
          <a:prstGeom prst="rect">
            <a:avLst/>
          </a:prstGeom>
          <a:noFill/>
          <a:ln>
            <a:noFill/>
          </a:ln>
        </p:spPr>
      </p:pic>
      <p:sp>
        <p:nvSpPr>
          <p:cNvPr id="467" name="Google Shape;467;p3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34375"/>
              <a:buFont typeface="Arial"/>
              <a:buNone/>
            </a:pPr>
            <a:r>
              <a:rPr b="1" lang="en" sz="3200" u="sng">
                <a:solidFill>
                  <a:schemeClr val="hlink"/>
                </a:solidFill>
                <a:latin typeface="Lexend Deca"/>
                <a:ea typeface="Lexend Deca"/>
                <a:cs typeface="Lexend Deca"/>
                <a:sym typeface="Lexend Deca"/>
                <a:hlinkClick r:id="rId4"/>
              </a:rPr>
              <a:t>Figma Med-Fi </a:t>
            </a:r>
            <a:endParaRPr b="1" sz="3200">
              <a:latin typeface="Lexend Deca"/>
              <a:ea typeface="Lexend Deca"/>
              <a:cs typeface="Lexend Deca"/>
              <a:sym typeface="Lexend Deca"/>
            </a:endParaRPr>
          </a:p>
          <a:p>
            <a:pPr indent="0" lvl="0" marL="0" rtl="0" algn="ctr">
              <a:lnSpc>
                <a:spcPct val="115000"/>
              </a:lnSpc>
              <a:spcBef>
                <a:spcPts val="1200"/>
              </a:spcBef>
              <a:spcAft>
                <a:spcPts val="1200"/>
              </a:spcAft>
              <a:buClr>
                <a:schemeClr val="dk1"/>
              </a:buClr>
              <a:buSzPct val="34375"/>
              <a:buFont typeface="Arial"/>
              <a:buNone/>
            </a:pPr>
            <a:r>
              <a:rPr b="1" lang="en" sz="3200" u="sng">
                <a:solidFill>
                  <a:schemeClr val="hlink"/>
                </a:solidFill>
                <a:latin typeface="Lexend Deca"/>
                <a:ea typeface="Lexend Deca"/>
                <a:cs typeface="Lexend Deca"/>
                <a:sym typeface="Lexend Deca"/>
                <a:hlinkClick r:id="rId5"/>
              </a:rPr>
              <a:t>Prototype Link</a:t>
            </a:r>
            <a:endParaRPr>
              <a:latin typeface="Lexend Deca"/>
              <a:ea typeface="Lexend Deca"/>
              <a:cs typeface="Lexend Deca"/>
              <a:sym typeface="Lexend Dec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39"/>
          <p:cNvSpPr txBox="1"/>
          <p:nvPr>
            <p:ph type="title"/>
          </p:nvPr>
        </p:nvSpPr>
        <p:spPr>
          <a:xfrm>
            <a:off x="3500625" y="1885825"/>
            <a:ext cx="2757600" cy="2474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3200">
                <a:solidFill>
                  <a:srgbClr val="FFFFFF"/>
                </a:solidFill>
                <a:latin typeface="Lexend Deca"/>
                <a:ea typeface="Lexend Deca"/>
                <a:cs typeface="Lexend Deca"/>
                <a:sym typeface="Lexend Deca"/>
              </a:rPr>
              <a:t>Additional prototype screenshots</a:t>
            </a:r>
            <a:endParaRPr sz="3600">
              <a:solidFill>
                <a:srgbClr val="FFFFFF"/>
              </a:solidFill>
              <a:latin typeface="Lexend Deca"/>
              <a:ea typeface="Lexend Deca"/>
              <a:cs typeface="Lexend Deca"/>
              <a:sym typeface="Lexend Deca"/>
            </a:endParaRPr>
          </a:p>
          <a:p>
            <a:pPr indent="0" lvl="0" marL="0" rtl="0" algn="ctr">
              <a:spcBef>
                <a:spcPts val="1200"/>
              </a:spcBef>
              <a:spcAft>
                <a:spcPts val="0"/>
              </a:spcAft>
              <a:buSzPts val="990"/>
              <a:buNone/>
            </a:pPr>
            <a:r>
              <a:t/>
            </a:r>
            <a:endParaRPr b="1" sz="4020">
              <a:solidFill>
                <a:srgbClr val="FFFFFF"/>
              </a:solidFill>
            </a:endParaRPr>
          </a:p>
        </p:txBody>
      </p:sp>
      <p:grpSp>
        <p:nvGrpSpPr>
          <p:cNvPr id="473" name="Google Shape;473;p39"/>
          <p:cNvGrpSpPr/>
          <p:nvPr/>
        </p:nvGrpSpPr>
        <p:grpSpPr>
          <a:xfrm>
            <a:off x="3026448" y="2428417"/>
            <a:ext cx="596504" cy="629832"/>
            <a:chOff x="570875" y="4322250"/>
            <a:chExt cx="443300" cy="443325"/>
          </a:xfrm>
        </p:grpSpPr>
        <p:sp>
          <p:nvSpPr>
            <p:cNvPr id="474" name="Google Shape;474;p39"/>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5" name="Google Shape;475;p39"/>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6" name="Google Shape;476;p39"/>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7" name="Google Shape;477;p39"/>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0"/>
          <p:cNvPicPr preferRelativeResize="0"/>
          <p:nvPr/>
        </p:nvPicPr>
        <p:blipFill>
          <a:blip r:embed="rId3">
            <a:alphaModFix/>
          </a:blip>
          <a:stretch>
            <a:fillRect/>
          </a:stretch>
        </p:blipFill>
        <p:spPr>
          <a:xfrm>
            <a:off x="1507288" y="0"/>
            <a:ext cx="6129425"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1"/>
          <p:cNvPicPr preferRelativeResize="0"/>
          <p:nvPr/>
        </p:nvPicPr>
        <p:blipFill>
          <a:blip r:embed="rId3">
            <a:alphaModFix/>
          </a:blip>
          <a:stretch>
            <a:fillRect/>
          </a:stretch>
        </p:blipFill>
        <p:spPr>
          <a:xfrm>
            <a:off x="1234075" y="0"/>
            <a:ext cx="6675858"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5"/>
          <p:cNvSpPr txBox="1"/>
          <p:nvPr/>
        </p:nvSpPr>
        <p:spPr>
          <a:xfrm>
            <a:off x="863527" y="847375"/>
            <a:ext cx="15924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Post a sound</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[SIMPLE]</a:t>
            </a:r>
            <a:endParaRPr sz="1200">
              <a:solidFill>
                <a:srgbClr val="8A8A8A"/>
              </a:solidFill>
              <a:latin typeface="Work Sans Regular"/>
              <a:ea typeface="Work Sans Regular"/>
              <a:cs typeface="Work Sans Regular"/>
              <a:sym typeface="Work Sans Regular"/>
            </a:endParaRPr>
          </a:p>
        </p:txBody>
      </p:sp>
      <p:grpSp>
        <p:nvGrpSpPr>
          <p:cNvPr id="81" name="Google Shape;81;p15"/>
          <p:cNvGrpSpPr/>
          <p:nvPr/>
        </p:nvGrpSpPr>
        <p:grpSpPr>
          <a:xfrm>
            <a:off x="307315" y="839144"/>
            <a:ext cx="685780" cy="685780"/>
            <a:chOff x="7982487" y="3161457"/>
            <a:chExt cx="1172675" cy="1172675"/>
          </a:xfrm>
        </p:grpSpPr>
        <p:pic>
          <p:nvPicPr>
            <p:cNvPr id="82" name="Google Shape;82;p15"/>
            <p:cNvPicPr preferRelativeResize="0"/>
            <p:nvPr/>
          </p:nvPicPr>
          <p:blipFill>
            <a:blip r:embed="rId4">
              <a:alphaModFix/>
            </a:blip>
            <a:stretch>
              <a:fillRect/>
            </a:stretch>
          </p:blipFill>
          <p:spPr>
            <a:xfrm>
              <a:off x="7982487" y="3161457"/>
              <a:ext cx="1172675" cy="1172675"/>
            </a:xfrm>
            <a:prstGeom prst="rect">
              <a:avLst/>
            </a:prstGeom>
            <a:noFill/>
            <a:ln>
              <a:noFill/>
            </a:ln>
          </p:spPr>
        </p:pic>
        <p:pic>
          <p:nvPicPr>
            <p:cNvPr id="83" name="Google Shape;83;p15"/>
            <p:cNvPicPr preferRelativeResize="0"/>
            <p:nvPr/>
          </p:nvPicPr>
          <p:blipFill>
            <a:blip r:embed="rId5">
              <a:alphaModFix/>
            </a:blip>
            <a:stretch>
              <a:fillRect/>
            </a:stretch>
          </p:blipFill>
          <p:spPr>
            <a:xfrm>
              <a:off x="7983612" y="3162568"/>
              <a:ext cx="1170432" cy="1170433"/>
            </a:xfrm>
            <a:prstGeom prst="rect">
              <a:avLst/>
            </a:prstGeom>
            <a:noFill/>
            <a:ln>
              <a:noFill/>
            </a:ln>
          </p:spPr>
        </p:pic>
      </p:grpSp>
      <p:sp>
        <p:nvSpPr>
          <p:cNvPr id="84" name="Google Shape;84;p15"/>
          <p:cNvSpPr txBox="1"/>
          <p:nvPr/>
        </p:nvSpPr>
        <p:spPr>
          <a:xfrm>
            <a:off x="380200" y="178078"/>
            <a:ext cx="1951800" cy="6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Work Sans"/>
                <a:ea typeface="Work Sans"/>
                <a:cs typeface="Work Sans"/>
                <a:sym typeface="Work Sans"/>
              </a:rPr>
              <a:t>Tasks</a:t>
            </a:r>
            <a:endParaRPr b="1" sz="2500">
              <a:latin typeface="Work Sans"/>
              <a:ea typeface="Work Sans"/>
              <a:cs typeface="Work Sans"/>
              <a:sym typeface="Work Sans"/>
            </a:endParaRPr>
          </a:p>
        </p:txBody>
      </p:sp>
      <p:grpSp>
        <p:nvGrpSpPr>
          <p:cNvPr id="85" name="Google Shape;85;p15"/>
          <p:cNvGrpSpPr/>
          <p:nvPr/>
        </p:nvGrpSpPr>
        <p:grpSpPr>
          <a:xfrm>
            <a:off x="2508981" y="839168"/>
            <a:ext cx="685756" cy="685756"/>
            <a:chOff x="4854077" y="3440749"/>
            <a:chExt cx="1170433" cy="1170433"/>
          </a:xfrm>
        </p:grpSpPr>
        <p:pic>
          <p:nvPicPr>
            <p:cNvPr id="86" name="Google Shape;86;p15"/>
            <p:cNvPicPr preferRelativeResize="0"/>
            <p:nvPr/>
          </p:nvPicPr>
          <p:blipFill>
            <a:blip r:embed="rId6">
              <a:alphaModFix/>
            </a:blip>
            <a:stretch>
              <a:fillRect/>
            </a:stretch>
          </p:blipFill>
          <p:spPr>
            <a:xfrm>
              <a:off x="4854077" y="3440749"/>
              <a:ext cx="1170433" cy="1170433"/>
            </a:xfrm>
            <a:prstGeom prst="rect">
              <a:avLst/>
            </a:prstGeom>
            <a:noFill/>
            <a:ln>
              <a:noFill/>
            </a:ln>
          </p:spPr>
        </p:pic>
        <p:pic>
          <p:nvPicPr>
            <p:cNvPr id="87" name="Google Shape;87;p15"/>
            <p:cNvPicPr preferRelativeResize="0"/>
            <p:nvPr/>
          </p:nvPicPr>
          <p:blipFill>
            <a:blip r:embed="rId7">
              <a:alphaModFix/>
            </a:blip>
            <a:stretch>
              <a:fillRect/>
            </a:stretch>
          </p:blipFill>
          <p:spPr>
            <a:xfrm>
              <a:off x="4854077" y="3440749"/>
              <a:ext cx="1170433" cy="1170433"/>
            </a:xfrm>
            <a:prstGeom prst="rect">
              <a:avLst/>
            </a:prstGeom>
            <a:noFill/>
            <a:ln>
              <a:noFill/>
            </a:ln>
          </p:spPr>
        </p:pic>
      </p:grpSp>
      <p:sp>
        <p:nvSpPr>
          <p:cNvPr id="88" name="Google Shape;88;p15"/>
          <p:cNvSpPr txBox="1"/>
          <p:nvPr/>
        </p:nvSpPr>
        <p:spPr>
          <a:xfrm>
            <a:off x="3134425" y="922375"/>
            <a:ext cx="1818900" cy="5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Add</a:t>
            </a:r>
            <a:r>
              <a:rPr b="1" lang="en" sz="1600">
                <a:latin typeface="Work Sans"/>
                <a:ea typeface="Work Sans"/>
                <a:cs typeface="Work Sans"/>
                <a:sym typeface="Work Sans"/>
              </a:rPr>
              <a:t> to a sound</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[MODERATE]</a:t>
            </a:r>
            <a:endParaRPr sz="1200">
              <a:solidFill>
                <a:srgbClr val="8A8A8A"/>
              </a:solidFill>
              <a:latin typeface="Work Sans Regular"/>
              <a:ea typeface="Work Sans Regular"/>
              <a:cs typeface="Work Sans Regular"/>
              <a:sym typeface="Work Sans Regular"/>
            </a:endParaRPr>
          </a:p>
        </p:txBody>
      </p:sp>
      <p:grpSp>
        <p:nvGrpSpPr>
          <p:cNvPr id="89" name="Google Shape;89;p15"/>
          <p:cNvGrpSpPr/>
          <p:nvPr/>
        </p:nvGrpSpPr>
        <p:grpSpPr>
          <a:xfrm>
            <a:off x="5110113" y="819890"/>
            <a:ext cx="685756" cy="685756"/>
            <a:chOff x="3275854" y="1138580"/>
            <a:chExt cx="1170432" cy="1170433"/>
          </a:xfrm>
        </p:grpSpPr>
        <p:pic>
          <p:nvPicPr>
            <p:cNvPr id="90" name="Google Shape;90;p15"/>
            <p:cNvPicPr preferRelativeResize="0"/>
            <p:nvPr/>
          </p:nvPicPr>
          <p:blipFill>
            <a:blip r:embed="rId8">
              <a:alphaModFix/>
            </a:blip>
            <a:stretch>
              <a:fillRect/>
            </a:stretch>
          </p:blipFill>
          <p:spPr>
            <a:xfrm>
              <a:off x="3275854" y="1138580"/>
              <a:ext cx="1170432" cy="1170433"/>
            </a:xfrm>
            <a:prstGeom prst="rect">
              <a:avLst/>
            </a:prstGeom>
            <a:noFill/>
            <a:ln>
              <a:noFill/>
            </a:ln>
          </p:spPr>
        </p:pic>
        <p:pic>
          <p:nvPicPr>
            <p:cNvPr id="91" name="Google Shape;91;p15"/>
            <p:cNvPicPr preferRelativeResize="0"/>
            <p:nvPr/>
          </p:nvPicPr>
          <p:blipFill>
            <a:blip r:embed="rId9">
              <a:alphaModFix/>
            </a:blip>
            <a:stretch>
              <a:fillRect/>
            </a:stretch>
          </p:blipFill>
          <p:spPr>
            <a:xfrm>
              <a:off x="3275854" y="1138580"/>
              <a:ext cx="1170432" cy="1170433"/>
            </a:xfrm>
            <a:prstGeom prst="rect">
              <a:avLst/>
            </a:prstGeom>
            <a:noFill/>
            <a:ln>
              <a:noFill/>
            </a:ln>
          </p:spPr>
        </p:pic>
      </p:grpSp>
      <p:grpSp>
        <p:nvGrpSpPr>
          <p:cNvPr id="92" name="Google Shape;92;p15"/>
          <p:cNvGrpSpPr/>
          <p:nvPr/>
        </p:nvGrpSpPr>
        <p:grpSpPr>
          <a:xfrm>
            <a:off x="5110118" y="294313"/>
            <a:ext cx="685756" cy="685756"/>
            <a:chOff x="398956" y="-1177936"/>
            <a:chExt cx="1170433" cy="1170433"/>
          </a:xfrm>
        </p:grpSpPr>
        <p:pic>
          <p:nvPicPr>
            <p:cNvPr id="93" name="Google Shape;93;p15"/>
            <p:cNvPicPr preferRelativeResize="0"/>
            <p:nvPr/>
          </p:nvPicPr>
          <p:blipFill>
            <a:blip r:embed="rId10">
              <a:alphaModFix/>
            </a:blip>
            <a:stretch>
              <a:fillRect/>
            </a:stretch>
          </p:blipFill>
          <p:spPr>
            <a:xfrm>
              <a:off x="398956" y="-1177936"/>
              <a:ext cx="1170433" cy="1170433"/>
            </a:xfrm>
            <a:prstGeom prst="rect">
              <a:avLst/>
            </a:prstGeom>
            <a:noFill/>
            <a:ln>
              <a:noFill/>
            </a:ln>
          </p:spPr>
        </p:pic>
        <p:pic>
          <p:nvPicPr>
            <p:cNvPr id="94" name="Google Shape;94;p15"/>
            <p:cNvPicPr preferRelativeResize="0"/>
            <p:nvPr/>
          </p:nvPicPr>
          <p:blipFill>
            <a:blip r:embed="rId11">
              <a:alphaModFix/>
            </a:blip>
            <a:stretch>
              <a:fillRect/>
            </a:stretch>
          </p:blipFill>
          <p:spPr>
            <a:xfrm>
              <a:off x="398956" y="-1177936"/>
              <a:ext cx="1170433" cy="1170433"/>
            </a:xfrm>
            <a:prstGeom prst="rect">
              <a:avLst/>
            </a:prstGeom>
            <a:noFill/>
            <a:ln>
              <a:noFill/>
            </a:ln>
          </p:spPr>
        </p:pic>
      </p:grpSp>
      <p:sp>
        <p:nvSpPr>
          <p:cNvPr id="95" name="Google Shape;95;p15"/>
          <p:cNvSpPr txBox="1"/>
          <p:nvPr/>
        </p:nvSpPr>
        <p:spPr>
          <a:xfrm>
            <a:off x="5726075" y="565325"/>
            <a:ext cx="30708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Track additions to your soundbites and connect with “collaborator”</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[COMPLEX]</a:t>
            </a:r>
            <a:endParaRPr sz="1200">
              <a:solidFill>
                <a:srgbClr val="8A8A8A"/>
              </a:solidFill>
              <a:latin typeface="Work Sans Regular"/>
              <a:ea typeface="Work Sans Regular"/>
              <a:cs typeface="Work Sans Regular"/>
              <a:sym typeface="Work Sans Regular"/>
            </a:endParaRPr>
          </a:p>
        </p:txBody>
      </p:sp>
      <p:pic>
        <p:nvPicPr>
          <p:cNvPr id="96" name="Google Shape;96;p15"/>
          <p:cNvPicPr preferRelativeResize="0"/>
          <p:nvPr/>
        </p:nvPicPr>
        <p:blipFill>
          <a:blip r:embed="rId12">
            <a:alphaModFix/>
          </a:blip>
          <a:stretch>
            <a:fillRect/>
          </a:stretch>
        </p:blipFill>
        <p:spPr>
          <a:xfrm>
            <a:off x="2688233" y="1661513"/>
            <a:ext cx="1496400" cy="3240600"/>
          </a:xfrm>
          <a:prstGeom prst="roundRect">
            <a:avLst>
              <a:gd fmla="val 8729" name="adj"/>
            </a:avLst>
          </a:prstGeom>
          <a:noFill/>
          <a:ln>
            <a:noFill/>
          </a:ln>
          <a:effectLst>
            <a:outerShdw blurRad="171450" rotWithShape="0" algn="bl" dir="5400000" dist="19050">
              <a:srgbClr val="000000">
                <a:alpha val="50000"/>
              </a:srgbClr>
            </a:outerShdw>
          </a:effectLst>
        </p:spPr>
      </p:pic>
      <p:pic>
        <p:nvPicPr>
          <p:cNvPr id="97" name="Google Shape;97;p15"/>
          <p:cNvPicPr preferRelativeResize="0"/>
          <p:nvPr/>
        </p:nvPicPr>
        <p:blipFill rotWithShape="1">
          <a:blip r:embed="rId13">
            <a:alphaModFix/>
          </a:blip>
          <a:srcRect b="0" l="69" r="69" t="0"/>
          <a:stretch/>
        </p:blipFill>
        <p:spPr>
          <a:xfrm>
            <a:off x="380199" y="1659414"/>
            <a:ext cx="1496400" cy="32448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98" name="Google Shape;98;p15"/>
          <p:cNvPicPr preferRelativeResize="0"/>
          <p:nvPr/>
        </p:nvPicPr>
        <p:blipFill rotWithShape="1">
          <a:blip r:embed="rId14">
            <a:alphaModFix/>
          </a:blip>
          <a:srcRect b="0" l="3883" r="3883" t="0"/>
          <a:stretch/>
        </p:blipFill>
        <p:spPr>
          <a:xfrm>
            <a:off x="5110125" y="1642777"/>
            <a:ext cx="1496400" cy="3245100"/>
          </a:xfrm>
          <a:prstGeom prst="roundRect">
            <a:avLst>
              <a:gd fmla="val 8432" name="adj"/>
            </a:avLst>
          </a:prstGeom>
          <a:noFill/>
          <a:ln>
            <a:noFill/>
          </a:ln>
          <a:effectLst>
            <a:outerShdw blurRad="314325" rotWithShape="0" algn="bl" dir="5400000" dist="19050">
              <a:srgbClr val="000000">
                <a:alpha val="50000"/>
              </a:srgbClr>
            </a:outerShdw>
          </a:effectLst>
        </p:spPr>
      </p:pic>
      <p:pic>
        <p:nvPicPr>
          <p:cNvPr id="99" name="Google Shape;99;p15"/>
          <p:cNvPicPr preferRelativeResize="0"/>
          <p:nvPr/>
        </p:nvPicPr>
        <p:blipFill rotWithShape="1">
          <a:blip r:embed="rId15">
            <a:alphaModFix/>
          </a:blip>
          <a:srcRect b="0" l="69" r="69" t="0"/>
          <a:stretch/>
        </p:blipFill>
        <p:spPr>
          <a:xfrm>
            <a:off x="7216574" y="1642913"/>
            <a:ext cx="1496400" cy="3244800"/>
          </a:xfrm>
          <a:prstGeom prst="roundRect">
            <a:avLst>
              <a:gd fmla="val 8432" name="adj"/>
            </a:avLst>
          </a:prstGeom>
          <a:noFill/>
          <a:ln>
            <a:noFill/>
          </a:ln>
          <a:effectLst>
            <a:outerShdw blurRad="314325"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42"/>
          <p:cNvPicPr preferRelativeResize="0"/>
          <p:nvPr/>
        </p:nvPicPr>
        <p:blipFill>
          <a:blip r:embed="rId3">
            <a:alphaModFix/>
          </a:blip>
          <a:stretch>
            <a:fillRect/>
          </a:stretch>
        </p:blipFill>
        <p:spPr>
          <a:xfrm>
            <a:off x="0" y="-8"/>
            <a:ext cx="9144000" cy="5143495"/>
          </a:xfrm>
          <a:prstGeom prst="rect">
            <a:avLst/>
          </a:prstGeom>
          <a:noFill/>
          <a:ln>
            <a:noFill/>
          </a:ln>
        </p:spPr>
      </p:pic>
      <p:pic>
        <p:nvPicPr>
          <p:cNvPr id="493" name="Google Shape;493;p42"/>
          <p:cNvPicPr preferRelativeResize="0"/>
          <p:nvPr/>
        </p:nvPicPr>
        <p:blipFill>
          <a:blip r:embed="rId4">
            <a:alphaModFix/>
          </a:blip>
          <a:stretch>
            <a:fillRect/>
          </a:stretch>
        </p:blipFill>
        <p:spPr>
          <a:xfrm>
            <a:off x="2009025" y="152400"/>
            <a:ext cx="2208360" cy="4838701"/>
          </a:xfrm>
          <a:prstGeom prst="rect">
            <a:avLst/>
          </a:prstGeom>
          <a:noFill/>
          <a:ln>
            <a:noFill/>
          </a:ln>
        </p:spPr>
      </p:pic>
      <p:pic>
        <p:nvPicPr>
          <p:cNvPr id="494" name="Google Shape;494;p42"/>
          <p:cNvPicPr preferRelativeResize="0"/>
          <p:nvPr/>
        </p:nvPicPr>
        <p:blipFill>
          <a:blip r:embed="rId5">
            <a:alphaModFix/>
          </a:blip>
          <a:stretch>
            <a:fillRect/>
          </a:stretch>
        </p:blipFill>
        <p:spPr>
          <a:xfrm>
            <a:off x="4369785" y="152400"/>
            <a:ext cx="2228466" cy="4838701"/>
          </a:xfrm>
          <a:prstGeom prst="rect">
            <a:avLst/>
          </a:prstGeom>
          <a:noFill/>
          <a:ln>
            <a:noFill/>
          </a:ln>
        </p:spPr>
      </p:pic>
      <p:pic>
        <p:nvPicPr>
          <p:cNvPr id="495" name="Google Shape;495;p42"/>
          <p:cNvPicPr preferRelativeResize="0"/>
          <p:nvPr/>
        </p:nvPicPr>
        <p:blipFill>
          <a:blip r:embed="rId6">
            <a:alphaModFix/>
          </a:blip>
          <a:stretch>
            <a:fillRect/>
          </a:stretch>
        </p:blipFill>
        <p:spPr>
          <a:xfrm>
            <a:off x="6750651" y="152400"/>
            <a:ext cx="2235602" cy="4838701"/>
          </a:xfrm>
          <a:prstGeom prst="rect">
            <a:avLst/>
          </a:prstGeom>
          <a:noFill/>
          <a:ln>
            <a:noFill/>
          </a:ln>
        </p:spPr>
      </p:pic>
      <p:sp>
        <p:nvSpPr>
          <p:cNvPr id="496" name="Google Shape;496;p42"/>
          <p:cNvSpPr txBox="1"/>
          <p:nvPr/>
        </p:nvSpPr>
        <p:spPr>
          <a:xfrm>
            <a:off x="145725" y="1976238"/>
            <a:ext cx="1863300" cy="11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Splash Screen &amp; Explore Page</a:t>
            </a:r>
            <a:endParaRPr b="1" sz="200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43"/>
          <p:cNvPicPr preferRelativeResize="0"/>
          <p:nvPr/>
        </p:nvPicPr>
        <p:blipFill>
          <a:blip r:embed="rId3">
            <a:alphaModFix/>
          </a:blip>
          <a:stretch>
            <a:fillRect/>
          </a:stretch>
        </p:blipFill>
        <p:spPr>
          <a:xfrm>
            <a:off x="0" y="-8"/>
            <a:ext cx="9144000" cy="5143495"/>
          </a:xfrm>
          <a:prstGeom prst="rect">
            <a:avLst/>
          </a:prstGeom>
          <a:noFill/>
          <a:ln>
            <a:noFill/>
          </a:ln>
        </p:spPr>
      </p:pic>
      <p:pic>
        <p:nvPicPr>
          <p:cNvPr id="502" name="Google Shape;502;p43"/>
          <p:cNvPicPr preferRelativeResize="0"/>
          <p:nvPr/>
        </p:nvPicPr>
        <p:blipFill>
          <a:blip r:embed="rId4">
            <a:alphaModFix/>
          </a:blip>
          <a:stretch>
            <a:fillRect/>
          </a:stretch>
        </p:blipFill>
        <p:spPr>
          <a:xfrm>
            <a:off x="3973476" y="587500"/>
            <a:ext cx="1828800" cy="3968497"/>
          </a:xfrm>
          <a:prstGeom prst="rect">
            <a:avLst/>
          </a:prstGeom>
          <a:noFill/>
          <a:ln>
            <a:noFill/>
          </a:ln>
        </p:spPr>
      </p:pic>
      <p:pic>
        <p:nvPicPr>
          <p:cNvPr id="503" name="Google Shape;503;p43"/>
          <p:cNvPicPr preferRelativeResize="0"/>
          <p:nvPr/>
        </p:nvPicPr>
        <p:blipFill>
          <a:blip r:embed="rId5">
            <a:alphaModFix/>
          </a:blip>
          <a:stretch>
            <a:fillRect/>
          </a:stretch>
        </p:blipFill>
        <p:spPr>
          <a:xfrm>
            <a:off x="6002549" y="587502"/>
            <a:ext cx="2989051" cy="1697000"/>
          </a:xfrm>
          <a:prstGeom prst="rect">
            <a:avLst/>
          </a:prstGeom>
          <a:noFill/>
          <a:ln>
            <a:noFill/>
          </a:ln>
        </p:spPr>
      </p:pic>
      <p:pic>
        <p:nvPicPr>
          <p:cNvPr id="504" name="Google Shape;504;p43"/>
          <p:cNvPicPr preferRelativeResize="0"/>
          <p:nvPr/>
        </p:nvPicPr>
        <p:blipFill>
          <a:blip r:embed="rId6">
            <a:alphaModFix/>
          </a:blip>
          <a:stretch>
            <a:fillRect/>
          </a:stretch>
        </p:blipFill>
        <p:spPr>
          <a:xfrm>
            <a:off x="6002550" y="2811623"/>
            <a:ext cx="2989051" cy="1744377"/>
          </a:xfrm>
          <a:prstGeom prst="rect">
            <a:avLst/>
          </a:prstGeom>
          <a:noFill/>
          <a:ln>
            <a:noFill/>
          </a:ln>
        </p:spPr>
      </p:pic>
      <p:sp>
        <p:nvSpPr>
          <p:cNvPr id="505" name="Google Shape;505;p43"/>
          <p:cNvSpPr txBox="1"/>
          <p:nvPr>
            <p:ph type="title"/>
          </p:nvPr>
        </p:nvSpPr>
        <p:spPr>
          <a:xfrm>
            <a:off x="125850" y="1403100"/>
            <a:ext cx="3768900" cy="2337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b="1" lang="en" sz="2540">
                <a:latin typeface="DM Sans"/>
                <a:ea typeface="DM Sans"/>
                <a:cs typeface="DM Sans"/>
                <a:sym typeface="DM Sans"/>
              </a:rPr>
              <a:t>Sound pop-up</a:t>
            </a:r>
            <a:endParaRPr b="1" sz="2540">
              <a:latin typeface="DM Sans"/>
              <a:ea typeface="DM Sans"/>
              <a:cs typeface="DM Sans"/>
              <a:sym typeface="DM Sans"/>
            </a:endParaRPr>
          </a:p>
          <a:p>
            <a:pPr indent="0" lvl="0" marL="0" rtl="0" algn="ctr">
              <a:spcBef>
                <a:spcPts val="0"/>
              </a:spcBef>
              <a:spcAft>
                <a:spcPts val="0"/>
              </a:spcAft>
              <a:buSzPts val="990"/>
              <a:buNone/>
            </a:pPr>
            <a:r>
              <a:rPr lang="en" sz="1300">
                <a:latin typeface="DM Sans"/>
                <a:ea typeface="DM Sans"/>
                <a:cs typeface="DM Sans"/>
                <a:sym typeface="DM Sans"/>
              </a:rPr>
              <a:t>Enables playback listening, important for musicians when adding to sound.</a:t>
            </a:r>
            <a:endParaRPr sz="254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44"/>
          <p:cNvPicPr preferRelativeResize="0"/>
          <p:nvPr/>
        </p:nvPicPr>
        <p:blipFill>
          <a:blip r:embed="rId3">
            <a:alphaModFix/>
          </a:blip>
          <a:stretch>
            <a:fillRect/>
          </a:stretch>
        </p:blipFill>
        <p:spPr>
          <a:xfrm>
            <a:off x="0" y="-8"/>
            <a:ext cx="9144000" cy="5143495"/>
          </a:xfrm>
          <a:prstGeom prst="rect">
            <a:avLst/>
          </a:prstGeom>
          <a:noFill/>
          <a:ln>
            <a:noFill/>
          </a:ln>
        </p:spPr>
      </p:pic>
      <p:sp>
        <p:nvSpPr>
          <p:cNvPr id="511" name="Google Shape;511;p44"/>
          <p:cNvSpPr txBox="1"/>
          <p:nvPr>
            <p:ph type="title"/>
          </p:nvPr>
        </p:nvSpPr>
        <p:spPr>
          <a:xfrm>
            <a:off x="148075" y="1201800"/>
            <a:ext cx="3768900" cy="865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500">
                <a:latin typeface="DM Sans"/>
                <a:ea typeface="DM Sans"/>
                <a:cs typeface="DM Sans"/>
                <a:sym typeface="DM Sans"/>
              </a:rPr>
              <a:t>Saved soundbites</a:t>
            </a:r>
            <a:endParaRPr b="1" sz="2500">
              <a:latin typeface="DM Sans"/>
              <a:ea typeface="DM Sans"/>
              <a:cs typeface="DM Sans"/>
              <a:sym typeface="DM Sans"/>
            </a:endParaRPr>
          </a:p>
        </p:txBody>
      </p:sp>
      <p:pic>
        <p:nvPicPr>
          <p:cNvPr id="512" name="Google Shape;512;p44"/>
          <p:cNvPicPr preferRelativeResize="0"/>
          <p:nvPr/>
        </p:nvPicPr>
        <p:blipFill>
          <a:blip r:embed="rId4">
            <a:alphaModFix/>
          </a:blip>
          <a:stretch>
            <a:fillRect/>
          </a:stretch>
        </p:blipFill>
        <p:spPr>
          <a:xfrm>
            <a:off x="5187663" y="152400"/>
            <a:ext cx="2248069"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45"/>
          <p:cNvPicPr preferRelativeResize="0"/>
          <p:nvPr/>
        </p:nvPicPr>
        <p:blipFill>
          <a:blip r:embed="rId3">
            <a:alphaModFix/>
          </a:blip>
          <a:stretch>
            <a:fillRect/>
          </a:stretch>
        </p:blipFill>
        <p:spPr>
          <a:xfrm>
            <a:off x="0" y="-8"/>
            <a:ext cx="9144000" cy="5143495"/>
          </a:xfrm>
          <a:prstGeom prst="rect">
            <a:avLst/>
          </a:prstGeom>
          <a:noFill/>
          <a:ln>
            <a:noFill/>
          </a:ln>
        </p:spPr>
      </p:pic>
      <p:sp>
        <p:nvSpPr>
          <p:cNvPr id="518" name="Google Shape;518;p45"/>
          <p:cNvSpPr txBox="1"/>
          <p:nvPr>
            <p:ph type="title"/>
          </p:nvPr>
        </p:nvSpPr>
        <p:spPr>
          <a:xfrm>
            <a:off x="543600" y="114450"/>
            <a:ext cx="2895600" cy="491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500">
                <a:latin typeface="DM Sans"/>
                <a:ea typeface="DM Sans"/>
                <a:cs typeface="DM Sans"/>
                <a:sym typeface="DM Sans"/>
              </a:rPr>
              <a:t>User Profile:</a:t>
            </a:r>
            <a:endParaRPr b="1" sz="2500">
              <a:latin typeface="DM Sans"/>
              <a:ea typeface="DM Sans"/>
              <a:cs typeface="DM Sans"/>
              <a:sym typeface="DM Sans"/>
            </a:endParaRPr>
          </a:p>
          <a:p>
            <a:pPr indent="0" lvl="0" marL="0" rtl="0" algn="ctr">
              <a:spcBef>
                <a:spcPts val="0"/>
              </a:spcBef>
              <a:spcAft>
                <a:spcPts val="0"/>
              </a:spcAft>
              <a:buNone/>
            </a:pPr>
            <a:r>
              <a:rPr lang="en" sz="1300">
                <a:latin typeface="DM Sans"/>
                <a:ea typeface="DM Sans"/>
                <a:cs typeface="DM Sans"/>
                <a:sym typeface="DM Sans"/>
              </a:rPr>
              <a:t>Allow the users to scroll </a:t>
            </a:r>
            <a:r>
              <a:rPr lang="en" sz="1300">
                <a:latin typeface="DM Sans"/>
                <a:ea typeface="DM Sans"/>
                <a:cs typeface="DM Sans"/>
                <a:sym typeface="DM Sans"/>
              </a:rPr>
              <a:t>through</a:t>
            </a:r>
            <a:r>
              <a:rPr lang="en" sz="1300">
                <a:latin typeface="DM Sans"/>
                <a:ea typeface="DM Sans"/>
                <a:cs typeface="DM Sans"/>
                <a:sym typeface="DM Sans"/>
              </a:rPr>
              <a:t> their soundbites </a:t>
            </a:r>
            <a:endParaRPr sz="1300">
              <a:latin typeface="DM Sans"/>
              <a:ea typeface="DM Sans"/>
              <a:cs typeface="DM Sans"/>
              <a:sym typeface="DM Sans"/>
            </a:endParaRPr>
          </a:p>
        </p:txBody>
      </p:sp>
      <p:pic>
        <p:nvPicPr>
          <p:cNvPr id="519" name="Google Shape;519;p45"/>
          <p:cNvPicPr preferRelativeResize="0"/>
          <p:nvPr/>
        </p:nvPicPr>
        <p:blipFill>
          <a:blip r:embed="rId4">
            <a:alphaModFix/>
          </a:blip>
          <a:stretch>
            <a:fillRect/>
          </a:stretch>
        </p:blipFill>
        <p:spPr>
          <a:xfrm>
            <a:off x="4064000" y="220062"/>
            <a:ext cx="2143931" cy="4703374"/>
          </a:xfrm>
          <a:prstGeom prst="rect">
            <a:avLst/>
          </a:prstGeom>
          <a:noFill/>
          <a:ln>
            <a:noFill/>
          </a:ln>
        </p:spPr>
      </p:pic>
      <p:pic>
        <p:nvPicPr>
          <p:cNvPr id="520" name="Google Shape;520;p45"/>
          <p:cNvPicPr preferRelativeResize="0"/>
          <p:nvPr/>
        </p:nvPicPr>
        <p:blipFill>
          <a:blip r:embed="rId5">
            <a:alphaModFix/>
          </a:blip>
          <a:stretch>
            <a:fillRect/>
          </a:stretch>
        </p:blipFill>
        <p:spPr>
          <a:xfrm>
            <a:off x="6354069" y="220062"/>
            <a:ext cx="2143931" cy="4703374"/>
          </a:xfrm>
          <a:prstGeom prst="rect">
            <a:avLst/>
          </a:prstGeom>
          <a:noFill/>
          <a:ln>
            <a:noFill/>
          </a:ln>
        </p:spPr>
      </p:pic>
      <p:sp>
        <p:nvSpPr>
          <p:cNvPr id="521" name="Google Shape;521;p45"/>
          <p:cNvSpPr/>
          <p:nvPr/>
        </p:nvSpPr>
        <p:spPr>
          <a:xfrm>
            <a:off x="7460128" y="1556583"/>
            <a:ext cx="637800" cy="4029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22" name="Google Shape;522;p45"/>
          <p:cNvSpPr/>
          <p:nvPr/>
        </p:nvSpPr>
        <p:spPr>
          <a:xfrm>
            <a:off x="4426154" y="1556583"/>
            <a:ext cx="637800" cy="4029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46"/>
          <p:cNvPicPr preferRelativeResize="0"/>
          <p:nvPr/>
        </p:nvPicPr>
        <p:blipFill>
          <a:blip r:embed="rId3">
            <a:alphaModFix/>
          </a:blip>
          <a:stretch>
            <a:fillRect/>
          </a:stretch>
        </p:blipFill>
        <p:spPr>
          <a:xfrm>
            <a:off x="0" y="-8"/>
            <a:ext cx="9144000" cy="5143495"/>
          </a:xfrm>
          <a:prstGeom prst="rect">
            <a:avLst/>
          </a:prstGeom>
          <a:noFill/>
          <a:ln>
            <a:noFill/>
          </a:ln>
        </p:spPr>
      </p:pic>
      <p:sp>
        <p:nvSpPr>
          <p:cNvPr id="528" name="Google Shape;528;p46"/>
          <p:cNvSpPr txBox="1"/>
          <p:nvPr>
            <p:ph type="title"/>
          </p:nvPr>
        </p:nvSpPr>
        <p:spPr>
          <a:xfrm>
            <a:off x="313850" y="412550"/>
            <a:ext cx="3588300" cy="427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500">
                <a:latin typeface="DM Sans"/>
                <a:ea typeface="DM Sans"/>
                <a:cs typeface="DM Sans"/>
                <a:sym typeface="DM Sans"/>
              </a:rPr>
              <a:t>Notification:</a:t>
            </a:r>
            <a:endParaRPr b="1" sz="2500">
              <a:latin typeface="DM Sans"/>
              <a:ea typeface="DM Sans"/>
              <a:cs typeface="DM Sans"/>
              <a:sym typeface="DM Sans"/>
            </a:endParaRPr>
          </a:p>
          <a:p>
            <a:pPr indent="0" lvl="0" marL="0" rtl="0" algn="ctr">
              <a:spcBef>
                <a:spcPts val="0"/>
              </a:spcBef>
              <a:spcAft>
                <a:spcPts val="0"/>
              </a:spcAft>
              <a:buNone/>
            </a:pPr>
            <a:r>
              <a:rPr lang="en" sz="1300">
                <a:latin typeface="DM Sans"/>
                <a:ea typeface="DM Sans"/>
                <a:cs typeface="DM Sans"/>
                <a:sym typeface="DM Sans"/>
              </a:rPr>
              <a:t>Separated soundbite updates from connect requests for easy viewing; sounds with new updates are indicated with a red dot </a:t>
            </a:r>
            <a:endParaRPr sz="1300">
              <a:latin typeface="DM Sans"/>
              <a:ea typeface="DM Sans"/>
              <a:cs typeface="DM Sans"/>
              <a:sym typeface="DM Sans"/>
            </a:endParaRPr>
          </a:p>
        </p:txBody>
      </p:sp>
      <p:pic>
        <p:nvPicPr>
          <p:cNvPr id="529" name="Google Shape;529;p46"/>
          <p:cNvPicPr preferRelativeResize="0"/>
          <p:nvPr/>
        </p:nvPicPr>
        <p:blipFill>
          <a:blip r:embed="rId4">
            <a:alphaModFix/>
          </a:blip>
          <a:stretch>
            <a:fillRect/>
          </a:stretch>
        </p:blipFill>
        <p:spPr>
          <a:xfrm>
            <a:off x="6408002" y="314450"/>
            <a:ext cx="2124624" cy="4514600"/>
          </a:xfrm>
          <a:prstGeom prst="rect">
            <a:avLst/>
          </a:prstGeom>
          <a:noFill/>
          <a:ln>
            <a:noFill/>
          </a:ln>
        </p:spPr>
      </p:pic>
      <p:pic>
        <p:nvPicPr>
          <p:cNvPr id="530" name="Google Shape;530;p46"/>
          <p:cNvPicPr preferRelativeResize="0"/>
          <p:nvPr/>
        </p:nvPicPr>
        <p:blipFill>
          <a:blip r:embed="rId5">
            <a:alphaModFix/>
          </a:blip>
          <a:stretch>
            <a:fillRect/>
          </a:stretch>
        </p:blipFill>
        <p:spPr>
          <a:xfrm>
            <a:off x="4155908" y="328150"/>
            <a:ext cx="2080342" cy="45145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47"/>
          <p:cNvPicPr preferRelativeResize="0"/>
          <p:nvPr/>
        </p:nvPicPr>
        <p:blipFill>
          <a:blip r:embed="rId3">
            <a:alphaModFix/>
          </a:blip>
          <a:stretch>
            <a:fillRect/>
          </a:stretch>
        </p:blipFill>
        <p:spPr>
          <a:xfrm>
            <a:off x="0" y="-8"/>
            <a:ext cx="9144000" cy="5143495"/>
          </a:xfrm>
          <a:prstGeom prst="rect">
            <a:avLst/>
          </a:prstGeom>
          <a:noFill/>
          <a:ln>
            <a:noFill/>
          </a:ln>
        </p:spPr>
      </p:pic>
      <p:sp>
        <p:nvSpPr>
          <p:cNvPr id="536" name="Google Shape;536;p47"/>
          <p:cNvSpPr txBox="1"/>
          <p:nvPr>
            <p:ph type="title"/>
          </p:nvPr>
        </p:nvSpPr>
        <p:spPr>
          <a:xfrm>
            <a:off x="0" y="117325"/>
            <a:ext cx="3724800" cy="483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500">
                <a:latin typeface="DM Sans"/>
                <a:ea typeface="DM Sans"/>
                <a:cs typeface="DM Sans"/>
                <a:sym typeface="DM Sans"/>
              </a:rPr>
              <a:t>Connect with other user:</a:t>
            </a:r>
            <a:endParaRPr b="1" sz="2500">
              <a:latin typeface="DM Sans"/>
              <a:ea typeface="DM Sans"/>
              <a:cs typeface="DM Sans"/>
              <a:sym typeface="DM Sans"/>
            </a:endParaRPr>
          </a:p>
          <a:p>
            <a:pPr indent="0" lvl="0" marL="0" rtl="0" algn="ctr">
              <a:spcBef>
                <a:spcPts val="0"/>
              </a:spcBef>
              <a:spcAft>
                <a:spcPts val="0"/>
              </a:spcAft>
              <a:buNone/>
            </a:pPr>
            <a:r>
              <a:rPr lang="en" sz="1300">
                <a:latin typeface="DM Sans"/>
                <a:ea typeface="DM Sans"/>
                <a:cs typeface="DM Sans"/>
                <a:sym typeface="DM Sans"/>
              </a:rPr>
              <a:t>The </a:t>
            </a:r>
            <a:r>
              <a:rPr lang="en" sz="1300">
                <a:latin typeface="DM Sans"/>
                <a:ea typeface="DM Sans"/>
                <a:cs typeface="DM Sans"/>
                <a:sym typeface="DM Sans"/>
              </a:rPr>
              <a:t>newest</a:t>
            </a:r>
            <a:r>
              <a:rPr lang="en" sz="1300">
                <a:latin typeface="DM Sans"/>
                <a:ea typeface="DM Sans"/>
                <a:cs typeface="DM Sans"/>
                <a:sym typeface="DM Sans"/>
              </a:rPr>
              <a:t> </a:t>
            </a:r>
            <a:r>
              <a:rPr lang="en" sz="1300">
                <a:latin typeface="DM Sans"/>
                <a:ea typeface="DM Sans"/>
                <a:cs typeface="DM Sans"/>
                <a:sym typeface="DM Sans"/>
              </a:rPr>
              <a:t>contributor’s profile is displayed on soundbite pop-up; can send connect request using the + button</a:t>
            </a:r>
            <a:r>
              <a:rPr lang="en" sz="1300">
                <a:latin typeface="DM Sans"/>
                <a:ea typeface="DM Sans"/>
                <a:cs typeface="DM Sans"/>
                <a:sym typeface="DM Sans"/>
              </a:rPr>
              <a:t> </a:t>
            </a:r>
            <a:endParaRPr sz="1300">
              <a:latin typeface="DM Sans"/>
              <a:ea typeface="DM Sans"/>
              <a:cs typeface="DM Sans"/>
              <a:sym typeface="DM Sans"/>
            </a:endParaRPr>
          </a:p>
        </p:txBody>
      </p:sp>
      <p:pic>
        <p:nvPicPr>
          <p:cNvPr id="537" name="Google Shape;537;p47"/>
          <p:cNvPicPr preferRelativeResize="0"/>
          <p:nvPr/>
        </p:nvPicPr>
        <p:blipFill>
          <a:blip r:embed="rId4">
            <a:alphaModFix/>
          </a:blip>
          <a:stretch>
            <a:fillRect/>
          </a:stretch>
        </p:blipFill>
        <p:spPr>
          <a:xfrm>
            <a:off x="3877250" y="134850"/>
            <a:ext cx="2223187" cy="4838700"/>
          </a:xfrm>
          <a:prstGeom prst="rect">
            <a:avLst/>
          </a:prstGeom>
          <a:noFill/>
          <a:ln>
            <a:noFill/>
          </a:ln>
        </p:spPr>
      </p:pic>
      <p:pic>
        <p:nvPicPr>
          <p:cNvPr id="538" name="Google Shape;538;p47"/>
          <p:cNvPicPr preferRelativeResize="0"/>
          <p:nvPr/>
        </p:nvPicPr>
        <p:blipFill>
          <a:blip r:embed="rId5">
            <a:alphaModFix/>
          </a:blip>
          <a:stretch>
            <a:fillRect/>
          </a:stretch>
        </p:blipFill>
        <p:spPr>
          <a:xfrm>
            <a:off x="6252837" y="169925"/>
            <a:ext cx="2223187" cy="4838700"/>
          </a:xfrm>
          <a:prstGeom prst="rect">
            <a:avLst/>
          </a:prstGeom>
          <a:noFill/>
          <a:ln>
            <a:noFill/>
          </a:ln>
        </p:spPr>
      </p:pic>
      <p:sp>
        <p:nvSpPr>
          <p:cNvPr id="539" name="Google Shape;539;p47"/>
          <p:cNvSpPr/>
          <p:nvPr/>
        </p:nvSpPr>
        <p:spPr>
          <a:xfrm>
            <a:off x="6383900" y="3006375"/>
            <a:ext cx="709800" cy="6552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40" name="Google Shape;540;p47"/>
          <p:cNvSpPr/>
          <p:nvPr/>
        </p:nvSpPr>
        <p:spPr>
          <a:xfrm>
            <a:off x="3997825" y="3006375"/>
            <a:ext cx="709800" cy="6552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48"/>
          <p:cNvPicPr preferRelativeResize="0"/>
          <p:nvPr/>
        </p:nvPicPr>
        <p:blipFill>
          <a:blip r:embed="rId3">
            <a:alphaModFix/>
          </a:blip>
          <a:stretch>
            <a:fillRect/>
          </a:stretch>
        </p:blipFill>
        <p:spPr>
          <a:xfrm>
            <a:off x="0" y="-8"/>
            <a:ext cx="9144000" cy="5143495"/>
          </a:xfrm>
          <a:prstGeom prst="rect">
            <a:avLst/>
          </a:prstGeom>
          <a:noFill/>
          <a:ln>
            <a:noFill/>
          </a:ln>
        </p:spPr>
      </p:pic>
      <p:sp>
        <p:nvSpPr>
          <p:cNvPr id="546" name="Google Shape;546;p48"/>
          <p:cNvSpPr txBox="1"/>
          <p:nvPr>
            <p:ph type="title"/>
          </p:nvPr>
        </p:nvSpPr>
        <p:spPr>
          <a:xfrm>
            <a:off x="147925" y="199225"/>
            <a:ext cx="3403500" cy="3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DM Sans"/>
              <a:ea typeface="DM Sans"/>
              <a:cs typeface="DM Sans"/>
              <a:sym typeface="DM Sans"/>
            </a:endParaRPr>
          </a:p>
          <a:p>
            <a:pPr indent="0" lvl="0" marL="0" rtl="0" algn="ctr">
              <a:spcBef>
                <a:spcPts val="0"/>
              </a:spcBef>
              <a:spcAft>
                <a:spcPts val="0"/>
              </a:spcAft>
              <a:buNone/>
            </a:pPr>
            <a:r>
              <a:t/>
            </a:r>
            <a:endParaRPr sz="2500">
              <a:latin typeface="DM Sans"/>
              <a:ea typeface="DM Sans"/>
              <a:cs typeface="DM Sans"/>
              <a:sym typeface="DM Sans"/>
            </a:endParaRPr>
          </a:p>
          <a:p>
            <a:pPr indent="0" lvl="0" marL="0" rtl="0" algn="ctr">
              <a:spcBef>
                <a:spcPts val="0"/>
              </a:spcBef>
              <a:spcAft>
                <a:spcPts val="0"/>
              </a:spcAft>
              <a:buNone/>
            </a:pPr>
            <a:r>
              <a:rPr b="1" lang="en" sz="2500">
                <a:latin typeface="DM Sans"/>
                <a:ea typeface="DM Sans"/>
                <a:cs typeface="DM Sans"/>
                <a:sym typeface="DM Sans"/>
              </a:rPr>
              <a:t>Connect with other user</a:t>
            </a:r>
            <a:r>
              <a:rPr b="1" lang="en" sz="2500">
                <a:latin typeface="DM Sans"/>
                <a:ea typeface="DM Sans"/>
                <a:cs typeface="DM Sans"/>
                <a:sym typeface="DM Sans"/>
              </a:rPr>
              <a:t> (alternative method):</a:t>
            </a:r>
            <a:endParaRPr b="1" sz="2500">
              <a:latin typeface="DM Sans"/>
              <a:ea typeface="DM Sans"/>
              <a:cs typeface="DM Sans"/>
              <a:sym typeface="DM Sans"/>
            </a:endParaRPr>
          </a:p>
          <a:p>
            <a:pPr indent="0" lvl="0" marL="0" rtl="0" algn="ctr">
              <a:spcBef>
                <a:spcPts val="0"/>
              </a:spcBef>
              <a:spcAft>
                <a:spcPts val="0"/>
              </a:spcAft>
              <a:buNone/>
            </a:pPr>
            <a:r>
              <a:rPr lang="en" sz="1300">
                <a:latin typeface="DM Sans"/>
                <a:ea typeface="DM Sans"/>
                <a:cs typeface="DM Sans"/>
                <a:sym typeface="DM Sans"/>
              </a:rPr>
              <a:t>Navigate to user profile and send connect request from there</a:t>
            </a:r>
            <a:endParaRPr sz="1300">
              <a:latin typeface="DM Sans"/>
              <a:ea typeface="DM Sans"/>
              <a:cs typeface="DM Sans"/>
              <a:sym typeface="DM Sans"/>
            </a:endParaRPr>
          </a:p>
        </p:txBody>
      </p:sp>
      <p:pic>
        <p:nvPicPr>
          <p:cNvPr id="547" name="Google Shape;547;p48"/>
          <p:cNvPicPr preferRelativeResize="0"/>
          <p:nvPr/>
        </p:nvPicPr>
        <p:blipFill>
          <a:blip r:embed="rId4">
            <a:alphaModFix/>
          </a:blip>
          <a:stretch>
            <a:fillRect/>
          </a:stretch>
        </p:blipFill>
        <p:spPr>
          <a:xfrm>
            <a:off x="3802650" y="152400"/>
            <a:ext cx="2226036" cy="4838700"/>
          </a:xfrm>
          <a:prstGeom prst="rect">
            <a:avLst/>
          </a:prstGeom>
          <a:noFill/>
          <a:ln>
            <a:noFill/>
          </a:ln>
        </p:spPr>
      </p:pic>
      <p:pic>
        <p:nvPicPr>
          <p:cNvPr id="548" name="Google Shape;548;p48"/>
          <p:cNvPicPr preferRelativeResize="0"/>
          <p:nvPr/>
        </p:nvPicPr>
        <p:blipFill>
          <a:blip r:embed="rId5">
            <a:alphaModFix/>
          </a:blip>
          <a:stretch>
            <a:fillRect/>
          </a:stretch>
        </p:blipFill>
        <p:spPr>
          <a:xfrm>
            <a:off x="6181086" y="152400"/>
            <a:ext cx="2226036" cy="4838700"/>
          </a:xfrm>
          <a:prstGeom prst="rect">
            <a:avLst/>
          </a:prstGeom>
          <a:noFill/>
          <a:ln>
            <a:noFill/>
          </a:ln>
        </p:spPr>
      </p:pic>
      <p:sp>
        <p:nvSpPr>
          <p:cNvPr id="549" name="Google Shape;549;p48"/>
          <p:cNvSpPr/>
          <p:nvPr/>
        </p:nvSpPr>
        <p:spPr>
          <a:xfrm>
            <a:off x="4441925" y="1160050"/>
            <a:ext cx="967200" cy="436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50" name="Google Shape;550;p48"/>
          <p:cNvSpPr/>
          <p:nvPr/>
        </p:nvSpPr>
        <p:spPr>
          <a:xfrm>
            <a:off x="6810500" y="1077000"/>
            <a:ext cx="967200" cy="5199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49"/>
          <p:cNvPicPr preferRelativeResize="0"/>
          <p:nvPr/>
        </p:nvPicPr>
        <p:blipFill>
          <a:blip r:embed="rId3">
            <a:alphaModFix/>
          </a:blip>
          <a:stretch>
            <a:fillRect/>
          </a:stretch>
        </p:blipFill>
        <p:spPr>
          <a:xfrm>
            <a:off x="0" y="-8"/>
            <a:ext cx="9144000" cy="5143495"/>
          </a:xfrm>
          <a:prstGeom prst="rect">
            <a:avLst/>
          </a:prstGeom>
          <a:noFill/>
          <a:ln>
            <a:noFill/>
          </a:ln>
        </p:spPr>
      </p:pic>
      <p:sp>
        <p:nvSpPr>
          <p:cNvPr id="556" name="Google Shape;556;p49"/>
          <p:cNvSpPr txBox="1"/>
          <p:nvPr>
            <p:ph type="title"/>
          </p:nvPr>
        </p:nvSpPr>
        <p:spPr>
          <a:xfrm>
            <a:off x="167775" y="1268938"/>
            <a:ext cx="2813700" cy="2227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500">
                <a:latin typeface="DM Sans"/>
                <a:ea typeface="DM Sans"/>
                <a:cs typeface="DM Sans"/>
                <a:sym typeface="DM Sans"/>
              </a:rPr>
              <a:t>Evolution </a:t>
            </a:r>
            <a:endParaRPr b="1" sz="2500">
              <a:latin typeface="DM Sans"/>
              <a:ea typeface="DM Sans"/>
              <a:cs typeface="DM Sans"/>
              <a:sym typeface="DM Sans"/>
            </a:endParaRPr>
          </a:p>
          <a:p>
            <a:pPr indent="0" lvl="0" marL="0" rtl="0" algn="ctr">
              <a:spcBef>
                <a:spcPts val="0"/>
              </a:spcBef>
              <a:spcAft>
                <a:spcPts val="0"/>
              </a:spcAft>
              <a:buNone/>
            </a:pPr>
            <a:r>
              <a:rPr lang="en" sz="1300">
                <a:latin typeface="DM Sans"/>
                <a:ea typeface="DM Sans"/>
                <a:cs typeface="DM Sans"/>
                <a:sym typeface="DM Sans"/>
              </a:rPr>
              <a:t>(with scroll to reduce cluttering)</a:t>
            </a:r>
            <a:endParaRPr sz="1300">
              <a:latin typeface="DM Sans"/>
              <a:ea typeface="DM Sans"/>
              <a:cs typeface="DM Sans"/>
              <a:sym typeface="DM Sans"/>
            </a:endParaRPr>
          </a:p>
        </p:txBody>
      </p:sp>
      <p:pic>
        <p:nvPicPr>
          <p:cNvPr id="557" name="Google Shape;557;p49"/>
          <p:cNvPicPr preferRelativeResize="0"/>
          <p:nvPr/>
        </p:nvPicPr>
        <p:blipFill>
          <a:blip r:embed="rId4">
            <a:alphaModFix/>
          </a:blip>
          <a:stretch>
            <a:fillRect/>
          </a:stretch>
        </p:blipFill>
        <p:spPr>
          <a:xfrm>
            <a:off x="3141325" y="381000"/>
            <a:ext cx="5850275" cy="4003680"/>
          </a:xfrm>
          <a:prstGeom prst="rect">
            <a:avLst/>
          </a:prstGeom>
          <a:noFill/>
          <a:ln>
            <a:noFill/>
          </a:ln>
        </p:spPr>
      </p:pic>
      <p:sp>
        <p:nvSpPr>
          <p:cNvPr id="558" name="Google Shape;558;p49"/>
          <p:cNvSpPr txBox="1"/>
          <p:nvPr/>
        </p:nvSpPr>
        <p:spPr>
          <a:xfrm>
            <a:off x="3141325" y="4384675"/>
            <a:ext cx="17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“G</a:t>
            </a:r>
            <a:r>
              <a:rPr lang="en">
                <a:solidFill>
                  <a:schemeClr val="dk1"/>
                </a:solidFill>
                <a:latin typeface="DM Sans"/>
                <a:ea typeface="DM Sans"/>
                <a:cs typeface="DM Sans"/>
                <a:sym typeface="DM Sans"/>
              </a:rPr>
              <a:t>o to me” view </a:t>
            </a:r>
            <a:endParaRPr/>
          </a:p>
        </p:txBody>
      </p:sp>
      <p:cxnSp>
        <p:nvCxnSpPr>
          <p:cNvPr id="559" name="Google Shape;559;p49"/>
          <p:cNvCxnSpPr/>
          <p:nvPr/>
        </p:nvCxnSpPr>
        <p:spPr>
          <a:xfrm>
            <a:off x="3407650" y="1324200"/>
            <a:ext cx="233700" cy="179700"/>
          </a:xfrm>
          <a:prstGeom prst="straightConnector1">
            <a:avLst/>
          </a:prstGeom>
          <a:noFill/>
          <a:ln cap="flat" cmpd="sng" w="9525">
            <a:solidFill>
              <a:srgbClr val="FF9900"/>
            </a:solidFill>
            <a:prstDash val="solid"/>
            <a:round/>
            <a:headEnd len="med" w="med" type="none"/>
            <a:tailEnd len="med" w="med" type="triangle"/>
          </a:ln>
        </p:spPr>
      </p:cxnSp>
      <p:sp>
        <p:nvSpPr>
          <p:cNvPr id="560" name="Google Shape;560;p49"/>
          <p:cNvSpPr txBox="1"/>
          <p:nvPr/>
        </p:nvSpPr>
        <p:spPr>
          <a:xfrm>
            <a:off x="3074975" y="1073775"/>
            <a:ext cx="49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900"/>
                </a:solidFill>
              </a:rPr>
              <a:t>ME</a:t>
            </a:r>
            <a:endParaRPr sz="1200">
              <a:solidFill>
                <a:srgbClr val="FF9900"/>
              </a:solidFill>
            </a:endParaRPr>
          </a:p>
        </p:txBody>
      </p:sp>
      <p:sp>
        <p:nvSpPr>
          <p:cNvPr id="561" name="Google Shape;561;p49"/>
          <p:cNvSpPr txBox="1"/>
          <p:nvPr/>
        </p:nvSpPr>
        <p:spPr>
          <a:xfrm>
            <a:off x="5154900" y="4384675"/>
            <a:ext cx="17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Initial</a:t>
            </a:r>
            <a:r>
              <a:rPr lang="en">
                <a:solidFill>
                  <a:schemeClr val="dk1"/>
                </a:solidFill>
                <a:latin typeface="DM Sans"/>
                <a:ea typeface="DM Sans"/>
                <a:cs typeface="DM Sans"/>
                <a:sym typeface="DM Sans"/>
              </a:rPr>
              <a:t> view </a:t>
            </a:r>
            <a:endParaRPr/>
          </a:p>
        </p:txBody>
      </p:sp>
      <p:sp>
        <p:nvSpPr>
          <p:cNvPr id="562" name="Google Shape;562;p49"/>
          <p:cNvSpPr txBox="1"/>
          <p:nvPr/>
        </p:nvSpPr>
        <p:spPr>
          <a:xfrm>
            <a:off x="7168475" y="4384675"/>
            <a:ext cx="17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“Go to origin”</a:t>
            </a:r>
            <a:r>
              <a:rPr lang="en">
                <a:solidFill>
                  <a:schemeClr val="dk1"/>
                </a:solidFill>
                <a:latin typeface="DM Sans"/>
                <a:ea typeface="DM Sans"/>
                <a:cs typeface="DM Sans"/>
                <a:sym typeface="DM Sans"/>
              </a:rPr>
              <a:t> view </a:t>
            </a:r>
            <a:endParaRPr/>
          </a:p>
        </p:txBody>
      </p:sp>
      <p:sp>
        <p:nvSpPr>
          <p:cNvPr id="563" name="Google Shape;563;p49"/>
          <p:cNvSpPr txBox="1"/>
          <p:nvPr/>
        </p:nvSpPr>
        <p:spPr>
          <a:xfrm>
            <a:off x="7168475" y="419450"/>
            <a:ext cx="60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900"/>
                </a:solidFill>
              </a:rPr>
              <a:t>Root</a:t>
            </a:r>
            <a:endParaRPr sz="1200">
              <a:solidFill>
                <a:srgbClr val="FF9900"/>
              </a:solidFill>
            </a:endParaRPr>
          </a:p>
        </p:txBody>
      </p:sp>
      <p:cxnSp>
        <p:nvCxnSpPr>
          <p:cNvPr id="564" name="Google Shape;564;p49"/>
          <p:cNvCxnSpPr/>
          <p:nvPr/>
        </p:nvCxnSpPr>
        <p:spPr>
          <a:xfrm>
            <a:off x="7543775" y="703375"/>
            <a:ext cx="233700" cy="179700"/>
          </a:xfrm>
          <a:prstGeom prst="straightConnector1">
            <a:avLst/>
          </a:prstGeom>
          <a:noFill/>
          <a:ln cap="flat" cmpd="sng" w="9525">
            <a:solidFill>
              <a:srgbClr val="FF9900"/>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50"/>
          <p:cNvPicPr preferRelativeResize="0"/>
          <p:nvPr/>
        </p:nvPicPr>
        <p:blipFill>
          <a:blip r:embed="rId3">
            <a:alphaModFix/>
          </a:blip>
          <a:stretch>
            <a:fillRect/>
          </a:stretch>
        </p:blipFill>
        <p:spPr>
          <a:xfrm>
            <a:off x="0" y="-8"/>
            <a:ext cx="9144000" cy="5143495"/>
          </a:xfrm>
          <a:prstGeom prst="rect">
            <a:avLst/>
          </a:prstGeom>
          <a:noFill/>
          <a:ln>
            <a:noFill/>
          </a:ln>
        </p:spPr>
      </p:pic>
      <p:sp>
        <p:nvSpPr>
          <p:cNvPr id="570" name="Google Shape;57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DM Sans"/>
                <a:ea typeface="DM Sans"/>
                <a:cs typeface="DM Sans"/>
                <a:sym typeface="DM Sans"/>
              </a:rPr>
              <a:t>Appendix Links</a:t>
            </a:r>
            <a:endParaRPr>
              <a:latin typeface="DM Sans"/>
              <a:ea typeface="DM Sans"/>
              <a:cs typeface="DM Sans"/>
              <a:sym typeface="DM Sans"/>
            </a:endParaRPr>
          </a:p>
        </p:txBody>
      </p:sp>
      <p:sp>
        <p:nvSpPr>
          <p:cNvPr id="571" name="Google Shape;57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DM Sans"/>
              <a:buChar char="●"/>
            </a:pPr>
            <a:r>
              <a:rPr b="1" lang="en" sz="1500">
                <a:latin typeface="DM Sans"/>
                <a:ea typeface="DM Sans"/>
                <a:cs typeface="DM Sans"/>
                <a:sym typeface="DM Sans"/>
              </a:rPr>
              <a:t>Miro Workspace </a:t>
            </a:r>
            <a:endParaRPr sz="1500">
              <a:latin typeface="DM Sans"/>
              <a:ea typeface="DM Sans"/>
              <a:cs typeface="DM Sans"/>
              <a:sym typeface="DM Sans"/>
            </a:endParaRPr>
          </a:p>
          <a:p>
            <a:pPr indent="-323850" lvl="1" marL="914400" rtl="0" algn="l">
              <a:spcBef>
                <a:spcPts val="0"/>
              </a:spcBef>
              <a:spcAft>
                <a:spcPts val="0"/>
              </a:spcAft>
              <a:buSzPts val="1500"/>
              <a:buFont typeface="DM Sans"/>
              <a:buChar char="○"/>
            </a:pPr>
            <a:r>
              <a:rPr lang="en" sz="1500" u="sng">
                <a:solidFill>
                  <a:schemeClr val="hlink"/>
                </a:solidFill>
                <a:latin typeface="DM Sans"/>
                <a:ea typeface="DM Sans"/>
                <a:cs typeface="DM Sans"/>
                <a:sym typeface="DM Sans"/>
                <a:hlinkClick r:id="rId4"/>
              </a:rPr>
              <a:t>Updated sketches</a:t>
            </a:r>
            <a:endParaRPr sz="1500">
              <a:latin typeface="DM Sans"/>
              <a:ea typeface="DM Sans"/>
              <a:cs typeface="DM Sans"/>
              <a:sym typeface="DM Sans"/>
            </a:endParaRPr>
          </a:p>
          <a:p>
            <a:pPr indent="-323850" lvl="0" marL="457200" rtl="0" algn="l">
              <a:spcBef>
                <a:spcPts val="0"/>
              </a:spcBef>
              <a:spcAft>
                <a:spcPts val="0"/>
              </a:spcAft>
              <a:buSzPts val="1500"/>
              <a:buFont typeface="DM Sans"/>
              <a:buChar char="●"/>
            </a:pPr>
            <a:r>
              <a:rPr b="1" lang="en" sz="1500">
                <a:latin typeface="DM Sans"/>
                <a:ea typeface="DM Sans"/>
                <a:cs typeface="DM Sans"/>
                <a:sym typeface="DM Sans"/>
              </a:rPr>
              <a:t>Fimga</a:t>
            </a:r>
            <a:r>
              <a:rPr lang="en" sz="1500">
                <a:latin typeface="DM Sans"/>
                <a:ea typeface="DM Sans"/>
                <a:cs typeface="DM Sans"/>
                <a:sym typeface="DM Sans"/>
              </a:rPr>
              <a:t> </a:t>
            </a:r>
            <a:endParaRPr sz="1500">
              <a:latin typeface="DM Sans"/>
              <a:ea typeface="DM Sans"/>
              <a:cs typeface="DM Sans"/>
              <a:sym typeface="DM Sans"/>
            </a:endParaRPr>
          </a:p>
          <a:p>
            <a:pPr indent="-323850" lvl="1" marL="914400" rtl="0" algn="l">
              <a:spcBef>
                <a:spcPts val="0"/>
              </a:spcBef>
              <a:spcAft>
                <a:spcPts val="0"/>
              </a:spcAft>
              <a:buSzPts val="1500"/>
              <a:buFont typeface="DM Sans"/>
              <a:buChar char="○"/>
            </a:pPr>
            <a:r>
              <a:rPr lang="en" sz="1500" u="sng">
                <a:solidFill>
                  <a:schemeClr val="hlink"/>
                </a:solidFill>
                <a:latin typeface="DM Sans"/>
                <a:ea typeface="DM Sans"/>
                <a:cs typeface="DM Sans"/>
                <a:sym typeface="DM Sans"/>
                <a:hlinkClick r:id="rId5"/>
              </a:rPr>
              <a:t>Prototype Designs</a:t>
            </a:r>
            <a:endParaRPr sz="150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6"/>
          <p:cNvPicPr preferRelativeResize="0"/>
          <p:nvPr/>
        </p:nvPicPr>
        <p:blipFill>
          <a:blip r:embed="rId3">
            <a:alphaModFix/>
          </a:blip>
          <a:stretch>
            <a:fillRect/>
          </a:stretch>
        </p:blipFill>
        <p:spPr>
          <a:xfrm>
            <a:off x="0" y="-8"/>
            <a:ext cx="9144000" cy="5143495"/>
          </a:xfrm>
          <a:prstGeom prst="rect">
            <a:avLst/>
          </a:prstGeom>
          <a:noFill/>
          <a:ln>
            <a:noFill/>
          </a:ln>
        </p:spPr>
      </p:pic>
      <p:sp>
        <p:nvSpPr>
          <p:cNvPr id="105" name="Google Shape;105;p16"/>
          <p:cNvSpPr txBox="1"/>
          <p:nvPr>
            <p:ph type="title"/>
          </p:nvPr>
        </p:nvSpPr>
        <p:spPr>
          <a:xfrm>
            <a:off x="657975" y="1638375"/>
            <a:ext cx="2206200" cy="1247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i="1" lang="en" sz="1300">
                <a:latin typeface="Work Sans"/>
                <a:ea typeface="Work Sans"/>
                <a:cs typeface="Work Sans"/>
                <a:sym typeface="Work Sans"/>
              </a:rPr>
              <a:t>Major Design Change #1</a:t>
            </a:r>
            <a:br>
              <a:rPr b="1" lang="en" sz="1300">
                <a:latin typeface="Work Sans"/>
                <a:ea typeface="Work Sans"/>
                <a:cs typeface="Work Sans"/>
                <a:sym typeface="Work Sans"/>
              </a:rPr>
            </a:br>
            <a:r>
              <a:rPr b="1" lang="en" sz="2200">
                <a:latin typeface="Work Sans"/>
                <a:ea typeface="Work Sans"/>
                <a:cs typeface="Work Sans"/>
                <a:sym typeface="Work Sans"/>
              </a:rPr>
              <a:t>Soundbite Pop-Up</a:t>
            </a:r>
            <a:endParaRPr sz="2200">
              <a:latin typeface="Work Sans"/>
              <a:ea typeface="Work Sans"/>
              <a:cs typeface="Work Sans"/>
              <a:sym typeface="Work Sans"/>
            </a:endParaRPr>
          </a:p>
        </p:txBody>
      </p:sp>
      <p:cxnSp>
        <p:nvCxnSpPr>
          <p:cNvPr id="106" name="Google Shape;106;p16"/>
          <p:cNvCxnSpPr>
            <a:stCxn id="107" idx="3"/>
            <a:endCxn id="108" idx="1"/>
          </p:cNvCxnSpPr>
          <p:nvPr/>
        </p:nvCxnSpPr>
        <p:spPr>
          <a:xfrm>
            <a:off x="5541149" y="2571750"/>
            <a:ext cx="825600" cy="0"/>
          </a:xfrm>
          <a:prstGeom prst="straightConnector1">
            <a:avLst/>
          </a:prstGeom>
          <a:noFill/>
          <a:ln cap="flat" cmpd="sng" w="19050">
            <a:solidFill>
              <a:schemeClr val="dk2"/>
            </a:solidFill>
            <a:prstDash val="solid"/>
            <a:round/>
            <a:headEnd len="med" w="med" type="none"/>
            <a:tailEnd len="med" w="med" type="triangle"/>
          </a:ln>
        </p:spPr>
      </p:cxnSp>
      <p:pic>
        <p:nvPicPr>
          <p:cNvPr id="107" name="Google Shape;107;p16"/>
          <p:cNvPicPr preferRelativeResize="0"/>
          <p:nvPr/>
        </p:nvPicPr>
        <p:blipFill>
          <a:blip r:embed="rId4">
            <a:alphaModFix/>
          </a:blip>
          <a:stretch>
            <a:fillRect/>
          </a:stretch>
        </p:blipFill>
        <p:spPr>
          <a:xfrm>
            <a:off x="3689723" y="576881"/>
            <a:ext cx="1851425" cy="3989739"/>
          </a:xfrm>
          <a:prstGeom prst="rect">
            <a:avLst/>
          </a:prstGeom>
          <a:noFill/>
          <a:ln>
            <a:noFill/>
          </a:ln>
        </p:spPr>
      </p:pic>
      <p:pic>
        <p:nvPicPr>
          <p:cNvPr id="108" name="Google Shape;108;p16"/>
          <p:cNvPicPr preferRelativeResize="0"/>
          <p:nvPr/>
        </p:nvPicPr>
        <p:blipFill rotWithShape="1">
          <a:blip r:embed="rId5">
            <a:alphaModFix/>
          </a:blip>
          <a:srcRect b="0" l="69" r="69" t="0"/>
          <a:stretch/>
        </p:blipFill>
        <p:spPr>
          <a:xfrm>
            <a:off x="6366708" y="588900"/>
            <a:ext cx="1828800" cy="3965700"/>
          </a:xfrm>
          <a:prstGeom prst="roundRect">
            <a:avLst>
              <a:gd fmla="val 8432" name="adj"/>
            </a:avLst>
          </a:prstGeom>
          <a:noFill/>
          <a:ln>
            <a:noFill/>
          </a:ln>
          <a:effectLst>
            <a:outerShdw blurRad="314325"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7"/>
          <p:cNvPicPr preferRelativeResize="0"/>
          <p:nvPr/>
        </p:nvPicPr>
        <p:blipFill>
          <a:blip r:embed="rId3">
            <a:alphaModFix/>
          </a:blip>
          <a:stretch>
            <a:fillRect/>
          </a:stretch>
        </p:blipFill>
        <p:spPr>
          <a:xfrm>
            <a:off x="0" y="-8"/>
            <a:ext cx="9144000" cy="5143495"/>
          </a:xfrm>
          <a:prstGeom prst="rect">
            <a:avLst/>
          </a:prstGeom>
          <a:noFill/>
          <a:ln>
            <a:noFill/>
          </a:ln>
        </p:spPr>
      </p:pic>
      <p:pic>
        <p:nvPicPr>
          <p:cNvPr id="114" name="Google Shape;114;p17"/>
          <p:cNvPicPr preferRelativeResize="0"/>
          <p:nvPr/>
        </p:nvPicPr>
        <p:blipFill>
          <a:blip r:embed="rId4">
            <a:alphaModFix amt="79000"/>
          </a:blip>
          <a:stretch>
            <a:fillRect/>
          </a:stretch>
        </p:blipFill>
        <p:spPr>
          <a:xfrm>
            <a:off x="171673" y="596643"/>
            <a:ext cx="1828800" cy="3950208"/>
          </a:xfrm>
          <a:prstGeom prst="rect">
            <a:avLst/>
          </a:prstGeom>
          <a:noFill/>
          <a:ln>
            <a:noFill/>
          </a:ln>
        </p:spPr>
      </p:pic>
      <p:sp>
        <p:nvSpPr>
          <p:cNvPr id="115" name="Google Shape;115;p17"/>
          <p:cNvSpPr/>
          <p:nvPr/>
        </p:nvSpPr>
        <p:spPr>
          <a:xfrm>
            <a:off x="436054" y="2084139"/>
            <a:ext cx="453300" cy="426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436051" y="2510980"/>
            <a:ext cx="555300" cy="22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nvSpPr>
        <p:spPr>
          <a:xfrm>
            <a:off x="2204325" y="379475"/>
            <a:ext cx="2560800" cy="40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highlight>
                  <a:srgbClr val="F4CCCC"/>
                </a:highlight>
                <a:latin typeface="Work Sans"/>
                <a:ea typeface="Work Sans"/>
                <a:cs typeface="Work Sans"/>
                <a:sym typeface="Work Sans"/>
              </a:rPr>
              <a:t>“Mix it” not intuitive</a:t>
            </a:r>
            <a:endParaRPr b="1" sz="1500">
              <a:solidFill>
                <a:srgbClr val="FF0000"/>
              </a:solidFill>
              <a:highlight>
                <a:srgbClr val="F4CCCC"/>
              </a:highlight>
              <a:latin typeface="Work Sans"/>
              <a:ea typeface="Work Sans"/>
              <a:cs typeface="Work Sans"/>
              <a:sym typeface="Work Sans"/>
            </a:endParaRPr>
          </a:p>
          <a:p>
            <a:pPr indent="0" lvl="0" marL="0" rtl="0" algn="l">
              <a:spcBef>
                <a:spcPts val="0"/>
              </a:spcBef>
              <a:spcAft>
                <a:spcPts val="0"/>
              </a:spcAft>
              <a:buNone/>
            </a:pPr>
            <a:r>
              <a:rPr b="1" lang="en" sz="1100">
                <a:latin typeface="Work Sans"/>
                <a:ea typeface="Work Sans"/>
                <a:cs typeface="Work Sans"/>
                <a:sym typeface="Work Sans"/>
              </a:rPr>
              <a:t> </a:t>
            </a:r>
            <a:r>
              <a:rPr lang="en" sz="1100">
                <a:latin typeface="Work Sans"/>
                <a:ea typeface="Work Sans"/>
                <a:cs typeface="Work Sans"/>
                <a:sym typeface="Work Sans"/>
              </a:rPr>
              <a:t>2/3 lofi testers were confused over “Mix it” meaning. We learned that “mix” meant something very specific in</a:t>
            </a:r>
            <a:r>
              <a:rPr lang="en" sz="1100">
                <a:latin typeface="Work Sans"/>
                <a:ea typeface="Work Sans"/>
                <a:cs typeface="Work Sans"/>
                <a:sym typeface="Work Sans"/>
              </a:rPr>
              <a:t> music production.</a:t>
            </a:r>
            <a:endParaRPr sz="1100">
              <a:latin typeface="Work Sans"/>
              <a:ea typeface="Work Sans"/>
              <a:cs typeface="Work Sans"/>
              <a:sym typeface="Work Sans"/>
            </a:endParaRPr>
          </a:p>
          <a:p>
            <a:pPr indent="0" lvl="0" marL="0" rtl="0" algn="l">
              <a:spcBef>
                <a:spcPts val="0"/>
              </a:spcBef>
              <a:spcAft>
                <a:spcPts val="0"/>
              </a:spcAft>
              <a:buNone/>
            </a:pPr>
            <a:r>
              <a:t/>
            </a:r>
            <a:endParaRPr sz="1200">
              <a:latin typeface="Work Sans"/>
              <a:ea typeface="Work Sans"/>
              <a:cs typeface="Work Sans"/>
              <a:sym typeface="Work Sans"/>
            </a:endParaRPr>
          </a:p>
          <a:p>
            <a:pPr indent="0" lvl="0" marL="0" rtl="0" algn="l">
              <a:spcBef>
                <a:spcPts val="0"/>
              </a:spcBef>
              <a:spcAft>
                <a:spcPts val="0"/>
              </a:spcAft>
              <a:buNone/>
            </a:pPr>
            <a:r>
              <a:t/>
            </a:r>
            <a:endParaRPr sz="1200">
              <a:latin typeface="Work Sans"/>
              <a:ea typeface="Work Sans"/>
              <a:cs typeface="Work Sans"/>
              <a:sym typeface="Work Sans"/>
            </a:endParaRPr>
          </a:p>
          <a:p>
            <a:pPr indent="0" lvl="0" marL="0" rtl="0" algn="l">
              <a:spcBef>
                <a:spcPts val="0"/>
              </a:spcBef>
              <a:spcAft>
                <a:spcPts val="0"/>
              </a:spcAft>
              <a:buNone/>
            </a:pPr>
            <a:r>
              <a:rPr b="1" lang="en" sz="1500">
                <a:solidFill>
                  <a:srgbClr val="FF0000"/>
                </a:solidFill>
                <a:highlight>
                  <a:srgbClr val="F4CCCC"/>
                </a:highlight>
                <a:latin typeface="Work Sans"/>
                <a:ea typeface="Work Sans"/>
                <a:cs typeface="Work Sans"/>
                <a:sym typeface="Work Sans"/>
              </a:rPr>
              <a:t>Unnecessary clutter</a:t>
            </a:r>
            <a:endParaRPr b="1" sz="1500">
              <a:solidFill>
                <a:srgbClr val="FF0000"/>
              </a:solidFill>
              <a:highlight>
                <a:srgbClr val="F4CCCC"/>
              </a:highlight>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All lofi testers said the page’s contents were “overwhelming.”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a:p>
            <a:pPr indent="0" lvl="0" marL="457200" rtl="0" algn="l">
              <a:spcBef>
                <a:spcPts val="0"/>
              </a:spcBef>
              <a:spcAft>
                <a:spcPts val="0"/>
              </a:spcAft>
              <a:buNone/>
            </a:pPr>
            <a:r>
              <a:rPr lang="en" sz="1200">
                <a:solidFill>
                  <a:schemeClr val="dk1"/>
                </a:solidFill>
                <a:latin typeface="Work Sans"/>
                <a:ea typeface="Work Sans"/>
                <a:cs typeface="Work Sans"/>
                <a:sym typeface="Work Sans"/>
              </a:rPr>
              <a:t> </a:t>
            </a:r>
            <a:endParaRPr sz="12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2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500">
                <a:solidFill>
                  <a:srgbClr val="FF0000"/>
                </a:solidFill>
                <a:highlight>
                  <a:srgbClr val="F4CCCC"/>
                </a:highlight>
                <a:latin typeface="Work Sans"/>
                <a:ea typeface="Work Sans"/>
                <a:cs typeface="Work Sans"/>
                <a:sym typeface="Work Sans"/>
              </a:rPr>
              <a:t>Train idea → new needs</a:t>
            </a:r>
            <a:endParaRPr b="1" sz="1500">
              <a:solidFill>
                <a:srgbClr val="FF0000"/>
              </a:solidFill>
              <a:highlight>
                <a:srgbClr val="F4CCCC"/>
              </a:highlight>
              <a:latin typeface="Work Sans"/>
              <a:ea typeface="Work Sans"/>
              <a:cs typeface="Work Sans"/>
              <a:sym typeface="Work Sans"/>
            </a:endParaRPr>
          </a:p>
          <a:p>
            <a:pPr indent="0" lvl="0" marL="0" rtl="0" algn="l">
              <a:spcBef>
                <a:spcPts val="0"/>
              </a:spcBef>
              <a:spcAft>
                <a:spcPts val="0"/>
              </a:spcAft>
              <a:buNone/>
            </a:pPr>
            <a:r>
              <a:rPr lang="en" sz="1100">
                <a:latin typeface="Work Sans"/>
                <a:ea typeface="Work Sans"/>
                <a:cs typeface="Work Sans"/>
                <a:sym typeface="Work Sans"/>
              </a:rPr>
              <a:t>With new train idea, users would likely want to hear what leads up to their most </a:t>
            </a:r>
            <a:r>
              <a:rPr lang="en" sz="1100">
                <a:solidFill>
                  <a:schemeClr val="dk1"/>
                </a:solidFill>
                <a:latin typeface="Work Sans"/>
                <a:ea typeface="Work Sans"/>
                <a:cs typeface="Work Sans"/>
                <a:sym typeface="Work Sans"/>
              </a:rPr>
              <a:t>current </a:t>
            </a:r>
            <a:r>
              <a:rPr lang="en" sz="1100">
                <a:latin typeface="Work Sans"/>
                <a:ea typeface="Work Sans"/>
                <a:cs typeface="Work Sans"/>
                <a:sym typeface="Work Sans"/>
              </a:rPr>
              <a:t>soundbite </a:t>
            </a:r>
            <a:endParaRPr sz="1100">
              <a:latin typeface="Work Sans"/>
              <a:ea typeface="Work Sans"/>
              <a:cs typeface="Work Sans"/>
              <a:sym typeface="Work Sans"/>
            </a:endParaRPr>
          </a:p>
          <a:p>
            <a:pPr indent="0" lvl="0" marL="0" rtl="0" algn="l">
              <a:spcBef>
                <a:spcPts val="0"/>
              </a:spcBef>
              <a:spcAft>
                <a:spcPts val="0"/>
              </a:spcAft>
              <a:buNone/>
            </a:pPr>
            <a:r>
              <a:t/>
            </a:r>
            <a:endParaRPr sz="1100">
              <a:latin typeface="Work Sans"/>
              <a:ea typeface="Work Sans"/>
              <a:cs typeface="Work Sans"/>
              <a:sym typeface="Work Sans"/>
            </a:endParaRPr>
          </a:p>
          <a:p>
            <a:pPr indent="0" lvl="0" marL="457200" rtl="0" algn="l">
              <a:spcBef>
                <a:spcPts val="0"/>
              </a:spcBef>
              <a:spcAft>
                <a:spcPts val="0"/>
              </a:spcAft>
              <a:buNone/>
            </a:pPr>
            <a:r>
              <a:t/>
            </a:r>
            <a:endParaRPr sz="1200">
              <a:highlight>
                <a:srgbClr val="FFF2CC"/>
              </a:highlight>
              <a:latin typeface="Work Sans"/>
              <a:ea typeface="Work Sans"/>
              <a:cs typeface="Work Sans"/>
              <a:sym typeface="Work Sans"/>
            </a:endParaRPr>
          </a:p>
          <a:p>
            <a:pPr indent="0" lvl="0" marL="0" rtl="0" algn="l">
              <a:spcBef>
                <a:spcPts val="0"/>
              </a:spcBef>
              <a:spcAft>
                <a:spcPts val="0"/>
              </a:spcAft>
              <a:buNone/>
            </a:pPr>
            <a:r>
              <a:rPr b="1" lang="en" sz="1500">
                <a:solidFill>
                  <a:srgbClr val="FF0000"/>
                </a:solidFill>
                <a:highlight>
                  <a:srgbClr val="F4CCCC"/>
                </a:highlight>
                <a:latin typeface="Work Sans"/>
                <a:ea typeface="Work Sans"/>
                <a:cs typeface="Work Sans"/>
                <a:sym typeface="Work Sans"/>
              </a:rPr>
              <a:t>Strange t</a:t>
            </a:r>
            <a:r>
              <a:rPr b="1" lang="en" sz="1500">
                <a:solidFill>
                  <a:srgbClr val="FF0000"/>
                </a:solidFill>
                <a:highlight>
                  <a:srgbClr val="F4CCCC"/>
                </a:highlight>
                <a:latin typeface="Work Sans"/>
                <a:ea typeface="Work Sans"/>
                <a:cs typeface="Work Sans"/>
                <a:sym typeface="Work Sans"/>
              </a:rPr>
              <a:t>ag placement </a:t>
            </a:r>
            <a:br>
              <a:rPr b="1" lang="en" sz="1100">
                <a:latin typeface="Work Sans"/>
                <a:ea typeface="Work Sans"/>
                <a:cs typeface="Work Sans"/>
                <a:sym typeface="Work Sans"/>
              </a:rPr>
            </a:br>
            <a:r>
              <a:rPr lang="en" sz="1100">
                <a:latin typeface="Work Sans"/>
                <a:ea typeface="Work Sans"/>
                <a:cs typeface="Work Sans"/>
                <a:sym typeface="Work Sans"/>
              </a:rPr>
              <a:t>The genre tag placement was incredibly random in the lofi and didn’t make any logical sense, especially because it came after call to action buttons</a:t>
            </a:r>
            <a:endParaRPr sz="1100">
              <a:latin typeface="Work Sans"/>
              <a:ea typeface="Work Sans"/>
              <a:cs typeface="Work Sans"/>
              <a:sym typeface="Work Sans"/>
            </a:endParaRPr>
          </a:p>
        </p:txBody>
      </p:sp>
      <p:sp>
        <p:nvSpPr>
          <p:cNvPr id="118" name="Google Shape;118;p17"/>
          <p:cNvSpPr txBox="1"/>
          <p:nvPr/>
        </p:nvSpPr>
        <p:spPr>
          <a:xfrm>
            <a:off x="4968975" y="352625"/>
            <a:ext cx="2144700" cy="41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FF"/>
                </a:solidFill>
                <a:highlight>
                  <a:srgbClr val="CFE2F3"/>
                </a:highlight>
                <a:latin typeface="Work Sans"/>
                <a:ea typeface="Work Sans"/>
                <a:cs typeface="Work Sans"/>
                <a:sym typeface="Work Sans"/>
              </a:rPr>
              <a:t>“Add to Sound”</a:t>
            </a:r>
            <a:endParaRPr b="1" sz="1500">
              <a:solidFill>
                <a:srgbClr val="0000FF"/>
              </a:solidFill>
              <a:highlight>
                <a:srgbClr val="CFE2F3"/>
              </a:highlight>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Changed the ultimate call to action button to “add to sound”</a:t>
            </a:r>
            <a:endParaRPr b="1"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2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2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2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500">
                <a:solidFill>
                  <a:srgbClr val="0000FF"/>
                </a:solidFill>
                <a:highlight>
                  <a:srgbClr val="CFE2F3"/>
                </a:highlight>
                <a:latin typeface="Work Sans"/>
                <a:ea typeface="Work Sans"/>
                <a:cs typeface="Work Sans"/>
                <a:sym typeface="Work Sans"/>
              </a:rPr>
              <a:t>Delete “download”</a:t>
            </a:r>
            <a:endParaRPr b="1" sz="1500">
              <a:solidFill>
                <a:srgbClr val="0000FF"/>
              </a:solidFill>
              <a:highlight>
                <a:srgbClr val="CFE2F3"/>
              </a:highlight>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Deleted “download” button because it was no longer needed with our novel soundbite ‘train’ idea</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500">
                <a:solidFill>
                  <a:srgbClr val="0000FF"/>
                </a:solidFill>
                <a:highlight>
                  <a:srgbClr val="CFE2F3"/>
                </a:highlight>
                <a:latin typeface="Work Sans"/>
                <a:ea typeface="Work Sans"/>
                <a:cs typeface="Work Sans"/>
                <a:sym typeface="Work Sans"/>
              </a:rPr>
              <a:t>H</a:t>
            </a:r>
            <a:r>
              <a:rPr b="1" lang="en" sz="1500">
                <a:solidFill>
                  <a:srgbClr val="0000FF"/>
                </a:solidFill>
                <a:highlight>
                  <a:srgbClr val="CFE2F3"/>
                </a:highlight>
                <a:latin typeface="Work Sans"/>
                <a:ea typeface="Work Sans"/>
                <a:cs typeface="Work Sans"/>
                <a:sym typeface="Work Sans"/>
              </a:rPr>
              <a:t>ear ‘X’ last sounds</a:t>
            </a:r>
            <a:r>
              <a:rPr lang="en" sz="1500">
                <a:solidFill>
                  <a:srgbClr val="0000FF"/>
                </a:solidFill>
                <a:highlight>
                  <a:srgbClr val="CFE2F3"/>
                </a:highlight>
                <a:latin typeface="Work Sans"/>
                <a:ea typeface="Work Sans"/>
                <a:cs typeface="Work Sans"/>
                <a:sym typeface="Work Sans"/>
              </a:rPr>
              <a:t> </a:t>
            </a:r>
            <a:endParaRPr sz="1500">
              <a:solidFill>
                <a:srgbClr val="0000FF"/>
              </a:solidFill>
              <a:highlight>
                <a:srgbClr val="CFE2F3"/>
              </a:highlight>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We redesigned the sound player to include the option to hear previous additions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500">
                <a:solidFill>
                  <a:srgbClr val="0000FF"/>
                </a:solidFill>
                <a:highlight>
                  <a:srgbClr val="CFE2F3"/>
                </a:highlight>
                <a:latin typeface="Work Sans"/>
                <a:ea typeface="Work Sans"/>
                <a:cs typeface="Work Sans"/>
                <a:sym typeface="Work Sans"/>
              </a:rPr>
              <a:t>Tag under cover pic</a:t>
            </a:r>
            <a:endParaRPr b="1" sz="1500">
              <a:solidFill>
                <a:srgbClr val="0000FF"/>
              </a:solidFill>
              <a:highlight>
                <a:srgbClr val="CFE2F3"/>
              </a:highlight>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Moved the genre tag higher up, and added view evolution in a more aligned place.</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200">
              <a:latin typeface="Work Sans"/>
              <a:ea typeface="Work Sans"/>
              <a:cs typeface="Work Sans"/>
              <a:sym typeface="Work Sans"/>
            </a:endParaRPr>
          </a:p>
        </p:txBody>
      </p:sp>
      <p:sp>
        <p:nvSpPr>
          <p:cNvPr id="119" name="Google Shape;119;p17"/>
          <p:cNvSpPr/>
          <p:nvPr/>
        </p:nvSpPr>
        <p:spPr>
          <a:xfrm>
            <a:off x="1208893" y="2341155"/>
            <a:ext cx="555300" cy="286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770475" y="596650"/>
            <a:ext cx="1483892" cy="1417443"/>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FF0000"/>
            </a:solidFill>
            <a:prstDash val="solid"/>
            <a:round/>
            <a:headEnd len="med" w="med" type="none"/>
            <a:tailEnd len="med" w="med" type="stealth"/>
          </a:ln>
        </p:spPr>
      </p:sp>
      <p:sp>
        <p:nvSpPr>
          <p:cNvPr id="121" name="Google Shape;121;p17"/>
          <p:cNvSpPr/>
          <p:nvPr/>
        </p:nvSpPr>
        <p:spPr>
          <a:xfrm>
            <a:off x="1426425" y="1603449"/>
            <a:ext cx="827888" cy="670239"/>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FF0000"/>
            </a:solidFill>
            <a:prstDash val="solid"/>
            <a:round/>
            <a:headEnd len="med" w="med" type="none"/>
            <a:tailEnd len="med" w="med" type="stealth"/>
          </a:ln>
        </p:spPr>
      </p:sp>
      <p:sp>
        <p:nvSpPr>
          <p:cNvPr id="122" name="Google Shape;122;p17"/>
          <p:cNvSpPr/>
          <p:nvPr/>
        </p:nvSpPr>
        <p:spPr>
          <a:xfrm>
            <a:off x="1692200" y="1603450"/>
            <a:ext cx="562180" cy="1093256"/>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FF0000"/>
            </a:solidFill>
            <a:prstDash val="solid"/>
            <a:round/>
            <a:headEnd len="med" w="med" type="none"/>
            <a:tailEnd len="med" w="med" type="stealth"/>
          </a:ln>
        </p:spPr>
      </p:sp>
      <p:sp>
        <p:nvSpPr>
          <p:cNvPr id="123" name="Google Shape;123;p17"/>
          <p:cNvSpPr/>
          <p:nvPr/>
        </p:nvSpPr>
        <p:spPr>
          <a:xfrm flipH="1" rot="10800000">
            <a:off x="655950" y="2696704"/>
            <a:ext cx="1571901" cy="1364821"/>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FF0000"/>
            </a:solidFill>
            <a:prstDash val="solid"/>
            <a:round/>
            <a:headEnd len="med" w="med" type="none"/>
            <a:tailEnd len="med" w="med" type="stealth"/>
          </a:ln>
        </p:spPr>
      </p:sp>
      <p:sp>
        <p:nvSpPr>
          <p:cNvPr id="124" name="Google Shape;124;p17"/>
          <p:cNvSpPr/>
          <p:nvPr/>
        </p:nvSpPr>
        <p:spPr>
          <a:xfrm>
            <a:off x="889445" y="2735236"/>
            <a:ext cx="961500" cy="572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4547450" y="379475"/>
            <a:ext cx="374700" cy="3852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4547450" y="1662150"/>
            <a:ext cx="374700" cy="3852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4572100" y="2735363"/>
            <a:ext cx="374700" cy="3852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4572075" y="3808600"/>
            <a:ext cx="374700" cy="3852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7"/>
          <p:cNvPicPr preferRelativeResize="0"/>
          <p:nvPr/>
        </p:nvPicPr>
        <p:blipFill rotWithShape="1">
          <a:blip r:embed="rId5">
            <a:alphaModFix amt="89000"/>
          </a:blip>
          <a:srcRect b="0" l="69" r="69" t="0"/>
          <a:stretch/>
        </p:blipFill>
        <p:spPr>
          <a:xfrm>
            <a:off x="7018008" y="640325"/>
            <a:ext cx="1828800" cy="39657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130" name="Google Shape;130;p17"/>
          <p:cNvSpPr/>
          <p:nvPr/>
        </p:nvSpPr>
        <p:spPr>
          <a:xfrm>
            <a:off x="7608850" y="1795475"/>
            <a:ext cx="647100" cy="2862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7518400" y="3513925"/>
            <a:ext cx="828000" cy="4269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7113550" y="2065600"/>
            <a:ext cx="1637700" cy="8373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7"/>
          <p:cNvCxnSpPr>
            <a:endCxn id="131" idx="0"/>
          </p:cNvCxnSpPr>
          <p:nvPr/>
        </p:nvCxnSpPr>
        <p:spPr>
          <a:xfrm flipH="1" rot="-5400000">
            <a:off x="5808400" y="1389925"/>
            <a:ext cx="2956200" cy="1291800"/>
          </a:xfrm>
          <a:prstGeom prst="curvedConnector3">
            <a:avLst>
              <a:gd fmla="val 50000" name="adj1"/>
            </a:avLst>
          </a:prstGeom>
          <a:noFill/>
          <a:ln cap="flat" cmpd="sng" w="19050">
            <a:solidFill>
              <a:srgbClr val="0000FF"/>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8"/>
          <p:cNvPicPr preferRelativeResize="0"/>
          <p:nvPr/>
        </p:nvPicPr>
        <p:blipFill>
          <a:blip r:embed="rId3">
            <a:alphaModFix/>
          </a:blip>
          <a:stretch>
            <a:fillRect/>
          </a:stretch>
        </p:blipFill>
        <p:spPr>
          <a:xfrm>
            <a:off x="0" y="-8"/>
            <a:ext cx="9144000" cy="5143495"/>
          </a:xfrm>
          <a:prstGeom prst="rect">
            <a:avLst/>
          </a:prstGeom>
          <a:noFill/>
          <a:ln>
            <a:noFill/>
          </a:ln>
        </p:spPr>
      </p:pic>
      <p:sp>
        <p:nvSpPr>
          <p:cNvPr id="139" name="Google Shape;139;p18"/>
          <p:cNvSpPr txBox="1"/>
          <p:nvPr>
            <p:ph type="title"/>
          </p:nvPr>
        </p:nvSpPr>
        <p:spPr>
          <a:xfrm>
            <a:off x="400800" y="1842703"/>
            <a:ext cx="2951400" cy="1281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i="1" lang="en" sz="1300">
                <a:latin typeface="Work Sans"/>
                <a:ea typeface="Work Sans"/>
                <a:cs typeface="Work Sans"/>
                <a:sym typeface="Work Sans"/>
              </a:rPr>
              <a:t>Major Design Change #2</a:t>
            </a:r>
            <a:br>
              <a:rPr b="1" lang="en" sz="1300">
                <a:latin typeface="Work Sans"/>
                <a:ea typeface="Work Sans"/>
                <a:cs typeface="Work Sans"/>
                <a:sym typeface="Work Sans"/>
              </a:rPr>
            </a:br>
            <a:r>
              <a:rPr b="1" lang="en" sz="2200">
                <a:latin typeface="Work Sans"/>
                <a:ea typeface="Work Sans"/>
                <a:cs typeface="Work Sans"/>
                <a:sym typeface="Work Sans"/>
              </a:rPr>
              <a:t>Sound bite evolution page</a:t>
            </a:r>
            <a:endParaRPr sz="2200">
              <a:latin typeface="Work Sans"/>
              <a:ea typeface="Work Sans"/>
              <a:cs typeface="Work Sans"/>
              <a:sym typeface="Work Sans"/>
            </a:endParaRPr>
          </a:p>
        </p:txBody>
      </p:sp>
      <p:cxnSp>
        <p:nvCxnSpPr>
          <p:cNvPr id="140" name="Google Shape;140;p18"/>
          <p:cNvCxnSpPr/>
          <p:nvPr/>
        </p:nvCxnSpPr>
        <p:spPr>
          <a:xfrm>
            <a:off x="5826749" y="2571750"/>
            <a:ext cx="825600" cy="0"/>
          </a:xfrm>
          <a:prstGeom prst="straightConnector1">
            <a:avLst/>
          </a:prstGeom>
          <a:noFill/>
          <a:ln cap="flat" cmpd="sng" w="19050">
            <a:solidFill>
              <a:schemeClr val="dk2"/>
            </a:solidFill>
            <a:prstDash val="solid"/>
            <a:round/>
            <a:headEnd len="med" w="med" type="none"/>
            <a:tailEnd len="med" w="med" type="triangle"/>
          </a:ln>
        </p:spPr>
      </p:cxnSp>
      <p:pic>
        <p:nvPicPr>
          <p:cNvPr id="141" name="Google Shape;141;p18"/>
          <p:cNvPicPr preferRelativeResize="0"/>
          <p:nvPr/>
        </p:nvPicPr>
        <p:blipFill>
          <a:blip r:embed="rId4">
            <a:alphaModFix/>
          </a:blip>
          <a:stretch>
            <a:fillRect/>
          </a:stretch>
        </p:blipFill>
        <p:spPr>
          <a:xfrm>
            <a:off x="3717229" y="622050"/>
            <a:ext cx="1908421" cy="3899401"/>
          </a:xfrm>
          <a:prstGeom prst="rect">
            <a:avLst/>
          </a:prstGeom>
          <a:noFill/>
          <a:ln>
            <a:noFill/>
          </a:ln>
        </p:spPr>
      </p:pic>
      <p:pic>
        <p:nvPicPr>
          <p:cNvPr id="142" name="Google Shape;142;p18"/>
          <p:cNvPicPr preferRelativeResize="0"/>
          <p:nvPr/>
        </p:nvPicPr>
        <p:blipFill rotWithShape="1">
          <a:blip r:embed="rId5">
            <a:alphaModFix/>
          </a:blip>
          <a:srcRect b="0" l="69" r="69" t="0"/>
          <a:stretch/>
        </p:blipFill>
        <p:spPr>
          <a:xfrm>
            <a:off x="6750833" y="588888"/>
            <a:ext cx="1828800" cy="3965700"/>
          </a:xfrm>
          <a:prstGeom prst="roundRect">
            <a:avLst>
              <a:gd fmla="val 8432" name="adj"/>
            </a:avLst>
          </a:prstGeom>
          <a:noFill/>
          <a:ln>
            <a:noFill/>
          </a:ln>
          <a:effectLst>
            <a:outerShdw blurRad="314325"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9"/>
          <p:cNvPicPr preferRelativeResize="0"/>
          <p:nvPr/>
        </p:nvPicPr>
        <p:blipFill>
          <a:blip r:embed="rId3">
            <a:alphaModFix/>
          </a:blip>
          <a:stretch>
            <a:fillRect/>
          </a:stretch>
        </p:blipFill>
        <p:spPr>
          <a:xfrm>
            <a:off x="0" y="-8"/>
            <a:ext cx="9144000" cy="5143495"/>
          </a:xfrm>
          <a:prstGeom prst="rect">
            <a:avLst/>
          </a:prstGeom>
          <a:noFill/>
          <a:ln>
            <a:noFill/>
          </a:ln>
        </p:spPr>
      </p:pic>
      <p:pic>
        <p:nvPicPr>
          <p:cNvPr id="148" name="Google Shape;148;p19"/>
          <p:cNvPicPr preferRelativeResize="0"/>
          <p:nvPr/>
        </p:nvPicPr>
        <p:blipFill rotWithShape="1">
          <a:blip r:embed="rId4">
            <a:alphaModFix/>
          </a:blip>
          <a:srcRect b="0" l="3095" r="3095" t="0"/>
          <a:stretch/>
        </p:blipFill>
        <p:spPr>
          <a:xfrm>
            <a:off x="7082508" y="462263"/>
            <a:ext cx="1828800" cy="3965700"/>
          </a:xfrm>
          <a:prstGeom prst="roundRect">
            <a:avLst>
              <a:gd fmla="val 8432" name="adj"/>
            </a:avLst>
          </a:prstGeom>
          <a:noFill/>
          <a:ln>
            <a:noFill/>
          </a:ln>
          <a:effectLst>
            <a:outerShdw blurRad="314325" rotWithShape="0" algn="bl" dir="5400000" dist="19050">
              <a:srgbClr val="000000">
                <a:alpha val="50000"/>
              </a:srgbClr>
            </a:outerShdw>
          </a:effectLst>
        </p:spPr>
      </p:pic>
      <p:sp>
        <p:nvSpPr>
          <p:cNvPr id="149" name="Google Shape;149;p19"/>
          <p:cNvSpPr txBox="1"/>
          <p:nvPr/>
        </p:nvSpPr>
        <p:spPr>
          <a:xfrm>
            <a:off x="2234850" y="379463"/>
            <a:ext cx="2179500" cy="3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highlight>
                  <a:srgbClr val="F4CCCC"/>
                </a:highlight>
                <a:latin typeface="Work Sans"/>
                <a:ea typeface="Work Sans"/>
                <a:cs typeface="Work Sans"/>
                <a:sym typeface="Work Sans"/>
              </a:rPr>
              <a:t>Bottom-up tree concept</a:t>
            </a:r>
            <a:r>
              <a:rPr b="1" lang="en" sz="1500">
                <a:solidFill>
                  <a:srgbClr val="FF0000"/>
                </a:solidFill>
                <a:highlight>
                  <a:srgbClr val="F4CCCC"/>
                </a:highlight>
                <a:latin typeface="Work Sans"/>
                <a:ea typeface="Work Sans"/>
                <a:cs typeface="Work Sans"/>
                <a:sym typeface="Work Sans"/>
              </a:rPr>
              <a:t> not intuitive</a:t>
            </a:r>
            <a:endParaRPr b="1" sz="1500">
              <a:solidFill>
                <a:srgbClr val="FF0000"/>
              </a:solidFill>
              <a:highlight>
                <a:srgbClr val="F4CCCC"/>
              </a:highlight>
              <a:latin typeface="Work Sans"/>
              <a:ea typeface="Work Sans"/>
              <a:cs typeface="Work Sans"/>
              <a:sym typeface="Work Sans"/>
            </a:endParaRPr>
          </a:p>
          <a:p>
            <a:pPr indent="0" lvl="0" marL="0" rtl="0" algn="l">
              <a:spcBef>
                <a:spcPts val="0"/>
              </a:spcBef>
              <a:spcAft>
                <a:spcPts val="0"/>
              </a:spcAft>
              <a:buNone/>
            </a:pPr>
            <a:r>
              <a:rPr lang="en" sz="1100">
                <a:latin typeface="Work Sans"/>
                <a:ea typeface="Work Sans"/>
                <a:cs typeface="Work Sans"/>
                <a:sym typeface="Work Sans"/>
              </a:rPr>
              <a:t>Many testers and classmates had trouble grasping this evolution screen, likely because it was more intuitive to understand as a timeline instead of a tree.</a:t>
            </a:r>
            <a:endParaRPr sz="1100">
              <a:latin typeface="Work Sans"/>
              <a:ea typeface="Work Sans"/>
              <a:cs typeface="Work Sans"/>
              <a:sym typeface="Work Sans"/>
            </a:endParaRPr>
          </a:p>
          <a:p>
            <a:pPr indent="0" lvl="0" marL="0" rtl="0" algn="l">
              <a:spcBef>
                <a:spcPts val="0"/>
              </a:spcBef>
              <a:spcAft>
                <a:spcPts val="0"/>
              </a:spcAft>
              <a:buNone/>
            </a:pPr>
            <a:r>
              <a:t/>
            </a:r>
            <a:endParaRPr sz="1100">
              <a:latin typeface="Work Sans"/>
              <a:ea typeface="Work Sans"/>
              <a:cs typeface="Work Sans"/>
              <a:sym typeface="Work Sans"/>
            </a:endParaRPr>
          </a:p>
          <a:p>
            <a:pPr indent="0" lvl="0" marL="0" rtl="0" algn="l">
              <a:spcBef>
                <a:spcPts val="0"/>
              </a:spcBef>
              <a:spcAft>
                <a:spcPts val="0"/>
              </a:spcAft>
              <a:buNone/>
            </a:pPr>
            <a:r>
              <a:rPr b="1" lang="en" sz="1500">
                <a:solidFill>
                  <a:srgbClr val="FF0000"/>
                </a:solidFill>
                <a:highlight>
                  <a:srgbClr val="F4CCCC"/>
                </a:highlight>
                <a:latin typeface="Work Sans"/>
                <a:ea typeface="Work Sans"/>
                <a:cs typeface="Work Sans"/>
                <a:sym typeface="Work Sans"/>
              </a:rPr>
              <a:t>“Go to” buttons confusing</a:t>
            </a:r>
            <a:endParaRPr b="1" sz="1500">
              <a:solidFill>
                <a:srgbClr val="FF0000"/>
              </a:solidFill>
              <a:highlight>
                <a:srgbClr val="F4CCCC"/>
              </a:highlight>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The buttons were intended to mean “go to original sound” and “your addition” respectively (in line with “Sprout” plant theme) but none of the lofi testers attempted to click the buttons because they didn’t understand the meaning.</a:t>
            </a:r>
            <a:endParaRPr sz="1100">
              <a:latin typeface="Work Sans"/>
              <a:ea typeface="Work Sans"/>
              <a:cs typeface="Work Sans"/>
              <a:sym typeface="Work Sans"/>
            </a:endParaRPr>
          </a:p>
        </p:txBody>
      </p:sp>
      <p:sp>
        <p:nvSpPr>
          <p:cNvPr id="150" name="Google Shape;150;p19"/>
          <p:cNvSpPr txBox="1"/>
          <p:nvPr/>
        </p:nvSpPr>
        <p:spPr>
          <a:xfrm>
            <a:off x="4805812" y="379463"/>
            <a:ext cx="2027700" cy="41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FF"/>
                </a:solidFill>
                <a:highlight>
                  <a:srgbClr val="C9DAF8"/>
                </a:highlight>
                <a:latin typeface="Work Sans"/>
                <a:ea typeface="Work Sans"/>
                <a:cs typeface="Work Sans"/>
                <a:sym typeface="Work Sans"/>
              </a:rPr>
              <a:t>Top-down redesign</a:t>
            </a:r>
            <a:endParaRPr b="1" sz="1500">
              <a:solidFill>
                <a:srgbClr val="0000FF"/>
              </a:solidFill>
              <a:highlight>
                <a:srgbClr val="C9DAF8"/>
              </a:highlight>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Deviated from the “tree” idea and instead tried to make our design represent a timeline of chronological additions.</a:t>
            </a:r>
            <a:endParaRPr b="1" sz="12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2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500">
                <a:solidFill>
                  <a:srgbClr val="0000FF"/>
                </a:solidFill>
                <a:highlight>
                  <a:srgbClr val="CFE2F3"/>
                </a:highlight>
                <a:latin typeface="Work Sans"/>
                <a:ea typeface="Work Sans"/>
                <a:cs typeface="Work Sans"/>
                <a:sym typeface="Work Sans"/>
              </a:rPr>
              <a:t>Rename “Go to” buttons</a:t>
            </a:r>
            <a:endParaRPr b="1" sz="1500">
              <a:solidFill>
                <a:srgbClr val="0000FF"/>
              </a:solidFill>
              <a:highlight>
                <a:srgbClr val="CFE2F3"/>
              </a:highlight>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We renamed “Go To Root” to “Go To Origin” and “Go To Seed” to “Go To Me” and moved the buttons closer to the bottom for easier tap access.</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500">
              <a:solidFill>
                <a:schemeClr val="dk1"/>
              </a:solidFill>
              <a:highlight>
                <a:srgbClr val="D9EAD3"/>
              </a:highlight>
              <a:latin typeface="Work Sans"/>
              <a:ea typeface="Work Sans"/>
              <a:cs typeface="Work Sans"/>
              <a:sym typeface="Work Sans"/>
            </a:endParaRPr>
          </a:p>
          <a:p>
            <a:pPr indent="0" lvl="0" marL="0" rtl="0" algn="l">
              <a:spcBef>
                <a:spcPts val="0"/>
              </a:spcBef>
              <a:spcAft>
                <a:spcPts val="0"/>
              </a:spcAft>
              <a:buNone/>
            </a:pPr>
            <a:r>
              <a:rPr b="1" lang="en" sz="1500">
                <a:solidFill>
                  <a:srgbClr val="0000FF"/>
                </a:solidFill>
                <a:highlight>
                  <a:srgbClr val="C9DAF8"/>
                </a:highlight>
                <a:latin typeface="Work Sans"/>
                <a:ea typeface="Work Sans"/>
                <a:cs typeface="Work Sans"/>
                <a:sym typeface="Work Sans"/>
              </a:rPr>
              <a:t>Delete “Your Sound” bar</a:t>
            </a:r>
            <a:endParaRPr sz="1500">
              <a:solidFill>
                <a:srgbClr val="0000FF"/>
              </a:solidFill>
              <a:highlight>
                <a:srgbClr val="C9DAF8"/>
              </a:highlight>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1100">
                <a:solidFill>
                  <a:schemeClr val="dk1"/>
                </a:solidFill>
                <a:latin typeface="Work Sans"/>
                <a:ea typeface="Work Sans"/>
                <a:cs typeface="Work Sans"/>
                <a:sym typeface="Work Sans"/>
              </a:rPr>
              <a:t>Since lofi users were confused about what they were for, especially since we had the “go to me” button.</a:t>
            </a:r>
            <a:endParaRPr sz="1100">
              <a:solidFill>
                <a:schemeClr val="dk1"/>
              </a:solidFill>
              <a:latin typeface="Work Sans"/>
              <a:ea typeface="Work Sans"/>
              <a:cs typeface="Work Sans"/>
              <a:sym typeface="Work Sans"/>
            </a:endParaRPr>
          </a:p>
          <a:p>
            <a:pPr indent="0" lvl="0" marL="457200" rtl="0" algn="l">
              <a:spcBef>
                <a:spcPts val="0"/>
              </a:spcBef>
              <a:spcAft>
                <a:spcPts val="0"/>
              </a:spcAft>
              <a:buNone/>
            </a:pPr>
            <a:r>
              <a:t/>
            </a:r>
            <a:endParaRPr sz="12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200">
              <a:latin typeface="Work Sans"/>
              <a:ea typeface="Work Sans"/>
              <a:cs typeface="Work Sans"/>
              <a:sym typeface="Work Sans"/>
            </a:endParaRPr>
          </a:p>
        </p:txBody>
      </p:sp>
      <p:sp>
        <p:nvSpPr>
          <p:cNvPr id="151" name="Google Shape;151;p19"/>
          <p:cNvSpPr/>
          <p:nvPr/>
        </p:nvSpPr>
        <p:spPr>
          <a:xfrm>
            <a:off x="4346838" y="782700"/>
            <a:ext cx="374700" cy="3852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4267550" y="2338400"/>
            <a:ext cx="374700" cy="3852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9"/>
          <p:cNvPicPr preferRelativeResize="0"/>
          <p:nvPr/>
        </p:nvPicPr>
        <p:blipFill>
          <a:blip r:embed="rId5">
            <a:alphaModFix/>
          </a:blip>
          <a:stretch>
            <a:fillRect/>
          </a:stretch>
        </p:blipFill>
        <p:spPr>
          <a:xfrm>
            <a:off x="183975" y="495425"/>
            <a:ext cx="1908419" cy="3899401"/>
          </a:xfrm>
          <a:prstGeom prst="rect">
            <a:avLst/>
          </a:prstGeom>
          <a:noFill/>
          <a:ln>
            <a:noFill/>
          </a:ln>
        </p:spPr>
      </p:pic>
      <p:sp>
        <p:nvSpPr>
          <p:cNvPr id="154" name="Google Shape;154;p19"/>
          <p:cNvSpPr/>
          <p:nvPr/>
        </p:nvSpPr>
        <p:spPr>
          <a:xfrm flipH="1" rot="10800000">
            <a:off x="1726300" y="1618351"/>
            <a:ext cx="580700" cy="865130"/>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FF0000"/>
            </a:solidFill>
            <a:prstDash val="solid"/>
            <a:round/>
            <a:headEnd len="med" w="med" type="none"/>
            <a:tailEnd len="med" w="med" type="stealth"/>
          </a:ln>
        </p:spPr>
      </p:sp>
      <p:sp>
        <p:nvSpPr>
          <p:cNvPr id="155" name="Google Shape;155;p19"/>
          <p:cNvSpPr/>
          <p:nvPr/>
        </p:nvSpPr>
        <p:spPr>
          <a:xfrm>
            <a:off x="1052000" y="900600"/>
            <a:ext cx="933900" cy="735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7164875" y="3899825"/>
            <a:ext cx="1741500" cy="4950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7716425" y="1111675"/>
            <a:ext cx="638400" cy="6213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rot="10800000">
            <a:off x="6428735" y="1789274"/>
            <a:ext cx="1492464" cy="1483476"/>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0000FF"/>
            </a:solidFill>
            <a:prstDash val="solid"/>
            <a:round/>
            <a:headEnd len="med" w="med" type="none"/>
            <a:tailEnd len="med" w="med" type="stealth"/>
          </a:ln>
        </p:spPr>
      </p:sp>
      <p:sp>
        <p:nvSpPr>
          <p:cNvPr id="159" name="Google Shape;159;p19"/>
          <p:cNvSpPr/>
          <p:nvPr/>
        </p:nvSpPr>
        <p:spPr>
          <a:xfrm flipH="1">
            <a:off x="6707199" y="1689850"/>
            <a:ext cx="804776" cy="2209981"/>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0000FF"/>
            </a:solidFill>
            <a:prstDash val="solid"/>
            <a:round/>
            <a:headEnd len="med" w="med" type="none"/>
            <a:tailEnd len="med" w="med" type="stealth"/>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0"/>
          <p:cNvPicPr preferRelativeResize="0"/>
          <p:nvPr/>
        </p:nvPicPr>
        <p:blipFill>
          <a:blip r:embed="rId3">
            <a:alphaModFix/>
          </a:blip>
          <a:stretch>
            <a:fillRect/>
          </a:stretch>
        </p:blipFill>
        <p:spPr>
          <a:xfrm>
            <a:off x="0" y="-8"/>
            <a:ext cx="9144000" cy="5143495"/>
          </a:xfrm>
          <a:prstGeom prst="rect">
            <a:avLst/>
          </a:prstGeom>
          <a:noFill/>
          <a:ln>
            <a:noFill/>
          </a:ln>
        </p:spPr>
      </p:pic>
      <p:sp>
        <p:nvSpPr>
          <p:cNvPr id="165" name="Google Shape;165;p20"/>
          <p:cNvSpPr txBox="1"/>
          <p:nvPr>
            <p:ph type="title"/>
          </p:nvPr>
        </p:nvSpPr>
        <p:spPr>
          <a:xfrm>
            <a:off x="400800" y="1842703"/>
            <a:ext cx="2951400" cy="1281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i="1" lang="en" sz="1300">
                <a:latin typeface="Work Sans"/>
                <a:ea typeface="Work Sans"/>
                <a:cs typeface="Work Sans"/>
                <a:sym typeface="Work Sans"/>
              </a:rPr>
              <a:t>Major Design Change #3</a:t>
            </a:r>
            <a:br>
              <a:rPr b="1" lang="en" sz="1300">
                <a:latin typeface="Work Sans"/>
                <a:ea typeface="Work Sans"/>
                <a:cs typeface="Work Sans"/>
                <a:sym typeface="Work Sans"/>
              </a:rPr>
            </a:br>
            <a:r>
              <a:rPr b="1" lang="en" sz="2200">
                <a:latin typeface="Work Sans"/>
                <a:ea typeface="Work Sans"/>
                <a:cs typeface="Work Sans"/>
                <a:sym typeface="Work Sans"/>
              </a:rPr>
              <a:t>Posting a Soundbite</a:t>
            </a:r>
            <a:endParaRPr sz="2200">
              <a:latin typeface="Work Sans"/>
              <a:ea typeface="Work Sans"/>
              <a:cs typeface="Work Sans"/>
              <a:sym typeface="Work Sans"/>
            </a:endParaRPr>
          </a:p>
        </p:txBody>
      </p:sp>
      <p:cxnSp>
        <p:nvCxnSpPr>
          <p:cNvPr id="166" name="Google Shape;166;p20"/>
          <p:cNvCxnSpPr/>
          <p:nvPr/>
        </p:nvCxnSpPr>
        <p:spPr>
          <a:xfrm>
            <a:off x="5826749" y="2571750"/>
            <a:ext cx="825600" cy="0"/>
          </a:xfrm>
          <a:prstGeom prst="straightConnector1">
            <a:avLst/>
          </a:prstGeom>
          <a:noFill/>
          <a:ln cap="flat" cmpd="sng" w="19050">
            <a:solidFill>
              <a:schemeClr val="dk2"/>
            </a:solidFill>
            <a:prstDash val="solid"/>
            <a:round/>
            <a:headEnd len="med" w="med" type="none"/>
            <a:tailEnd len="med" w="med" type="triangle"/>
          </a:ln>
        </p:spPr>
      </p:cxnSp>
      <p:pic>
        <p:nvPicPr>
          <p:cNvPr id="167" name="Google Shape;167;p20"/>
          <p:cNvPicPr preferRelativeResize="0"/>
          <p:nvPr/>
        </p:nvPicPr>
        <p:blipFill rotWithShape="1">
          <a:blip r:embed="rId4">
            <a:alphaModFix/>
          </a:blip>
          <a:srcRect b="0" l="9" r="0" t="0"/>
          <a:stretch/>
        </p:blipFill>
        <p:spPr>
          <a:xfrm>
            <a:off x="6796940" y="654737"/>
            <a:ext cx="1770600" cy="3834000"/>
          </a:xfrm>
          <a:prstGeom prst="roundRect">
            <a:avLst>
              <a:gd fmla="val 8729" name="adj"/>
            </a:avLst>
          </a:prstGeom>
          <a:noFill/>
          <a:ln>
            <a:noFill/>
          </a:ln>
          <a:effectLst>
            <a:outerShdw blurRad="171450" rotWithShape="0" algn="bl" dir="5400000" dist="19050">
              <a:srgbClr val="000000">
                <a:alpha val="50000"/>
              </a:srgbClr>
            </a:outerShdw>
          </a:effectLst>
        </p:spPr>
      </p:pic>
      <p:pic>
        <p:nvPicPr>
          <p:cNvPr id="168" name="Google Shape;168;p20"/>
          <p:cNvPicPr preferRelativeResize="0"/>
          <p:nvPr/>
        </p:nvPicPr>
        <p:blipFill>
          <a:blip r:embed="rId5">
            <a:alphaModFix/>
          </a:blip>
          <a:stretch>
            <a:fillRect/>
          </a:stretch>
        </p:blipFill>
        <p:spPr>
          <a:xfrm>
            <a:off x="3730888" y="654688"/>
            <a:ext cx="1987025" cy="383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1"/>
          <p:cNvPicPr preferRelativeResize="0"/>
          <p:nvPr/>
        </p:nvPicPr>
        <p:blipFill>
          <a:blip r:embed="rId3">
            <a:alphaModFix/>
          </a:blip>
          <a:stretch>
            <a:fillRect/>
          </a:stretch>
        </p:blipFill>
        <p:spPr>
          <a:xfrm>
            <a:off x="0" y="-8"/>
            <a:ext cx="9144000" cy="5143495"/>
          </a:xfrm>
          <a:prstGeom prst="rect">
            <a:avLst/>
          </a:prstGeom>
          <a:noFill/>
          <a:ln>
            <a:noFill/>
          </a:ln>
        </p:spPr>
      </p:pic>
      <p:sp>
        <p:nvSpPr>
          <p:cNvPr id="174" name="Google Shape;174;p21"/>
          <p:cNvSpPr txBox="1"/>
          <p:nvPr/>
        </p:nvSpPr>
        <p:spPr>
          <a:xfrm>
            <a:off x="2234850" y="379477"/>
            <a:ext cx="2179500" cy="44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rgbClr val="F4CCCC"/>
                </a:highlight>
                <a:latin typeface="Work Sans"/>
                <a:ea typeface="Work Sans"/>
                <a:cs typeface="Work Sans"/>
                <a:sym typeface="Work Sans"/>
              </a:rPr>
              <a:t>Sound frequency  </a:t>
            </a:r>
            <a:endParaRPr b="1">
              <a:solidFill>
                <a:srgbClr val="FF0000"/>
              </a:solidFill>
              <a:highlight>
                <a:srgbClr val="F4CCCC"/>
              </a:highlight>
              <a:latin typeface="Work Sans"/>
              <a:ea typeface="Work Sans"/>
              <a:cs typeface="Work Sans"/>
              <a:sym typeface="Work Sans"/>
            </a:endParaRPr>
          </a:p>
          <a:p>
            <a:pPr indent="0" lvl="0" marL="0" rtl="0" algn="l">
              <a:spcBef>
                <a:spcPts val="0"/>
              </a:spcBef>
              <a:spcAft>
                <a:spcPts val="0"/>
              </a:spcAft>
              <a:buNone/>
            </a:pPr>
            <a:r>
              <a:rPr lang="en" sz="1100">
                <a:latin typeface="Work Sans"/>
                <a:ea typeface="Work Sans"/>
                <a:cs typeface="Work Sans"/>
                <a:sym typeface="Work Sans"/>
              </a:rPr>
              <a:t>The sound frequency was unnecessary and took up too much space </a:t>
            </a:r>
            <a:endParaRPr sz="1100">
              <a:latin typeface="Work Sans"/>
              <a:ea typeface="Work Sans"/>
              <a:cs typeface="Work Sans"/>
              <a:sym typeface="Work Sans"/>
            </a:endParaRPr>
          </a:p>
          <a:p>
            <a:pPr indent="0" lvl="0" marL="0" rtl="0" algn="l">
              <a:spcBef>
                <a:spcPts val="0"/>
              </a:spcBef>
              <a:spcAft>
                <a:spcPts val="0"/>
              </a:spcAft>
              <a:buNone/>
            </a:pPr>
            <a:r>
              <a:t/>
            </a:r>
            <a:endParaRPr sz="1100">
              <a:latin typeface="Work Sans"/>
              <a:ea typeface="Work Sans"/>
              <a:cs typeface="Work Sans"/>
              <a:sym typeface="Work Sans"/>
            </a:endParaRPr>
          </a:p>
          <a:p>
            <a:pPr indent="0" lvl="0" marL="0" rtl="0" algn="l">
              <a:spcBef>
                <a:spcPts val="0"/>
              </a:spcBef>
              <a:spcAft>
                <a:spcPts val="0"/>
              </a:spcAft>
              <a:buNone/>
            </a:pPr>
            <a:r>
              <a:t/>
            </a:r>
            <a:endParaRPr sz="1100">
              <a:latin typeface="Work Sans"/>
              <a:ea typeface="Work Sans"/>
              <a:cs typeface="Work Sans"/>
              <a:sym typeface="Work Sans"/>
            </a:endParaRPr>
          </a:p>
          <a:p>
            <a:pPr indent="0" lvl="0" marL="0" rtl="0" algn="l">
              <a:spcBef>
                <a:spcPts val="0"/>
              </a:spcBef>
              <a:spcAft>
                <a:spcPts val="0"/>
              </a:spcAft>
              <a:buNone/>
            </a:pPr>
            <a:r>
              <a:rPr b="1" lang="en">
                <a:solidFill>
                  <a:srgbClr val="FF0000"/>
                </a:solidFill>
                <a:highlight>
                  <a:srgbClr val="F4CCCC"/>
                </a:highlight>
                <a:latin typeface="Work Sans"/>
                <a:ea typeface="Work Sans"/>
                <a:cs typeface="Work Sans"/>
                <a:sym typeface="Work Sans"/>
              </a:rPr>
              <a:t>Select Genre</a:t>
            </a:r>
            <a:endParaRPr b="1">
              <a:solidFill>
                <a:srgbClr val="FF0000"/>
              </a:solidFill>
              <a:highlight>
                <a:srgbClr val="F4CCCC"/>
              </a:highlight>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Select genre was above the record button so the users were confused if they were suppose to select the genre before or after recording. It also made the page too crowded.</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b="1" lang="en">
                <a:solidFill>
                  <a:srgbClr val="FF0000"/>
                </a:solidFill>
                <a:highlight>
                  <a:srgbClr val="F4CCCC"/>
                </a:highlight>
                <a:latin typeface="Work Sans"/>
                <a:ea typeface="Work Sans"/>
                <a:cs typeface="Work Sans"/>
                <a:sym typeface="Work Sans"/>
              </a:rPr>
              <a:t>Ability to re-record</a:t>
            </a:r>
            <a:endParaRPr b="1">
              <a:solidFill>
                <a:srgbClr val="FF0000"/>
              </a:solidFill>
              <a:highlight>
                <a:srgbClr val="F4CCCC"/>
              </a:highlight>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 The record button only lets the users record, but not delete what they recorded.</a:t>
            </a:r>
            <a:endParaRPr sz="1100">
              <a:solidFill>
                <a:schemeClr val="dk1"/>
              </a:solidFill>
              <a:latin typeface="Work Sans"/>
              <a:ea typeface="Work Sans"/>
              <a:cs typeface="Work Sans"/>
              <a:sym typeface="Work Sans"/>
            </a:endParaRPr>
          </a:p>
        </p:txBody>
      </p:sp>
      <p:sp>
        <p:nvSpPr>
          <p:cNvPr id="175" name="Google Shape;175;p21"/>
          <p:cNvSpPr txBox="1"/>
          <p:nvPr/>
        </p:nvSpPr>
        <p:spPr>
          <a:xfrm>
            <a:off x="4805799" y="379475"/>
            <a:ext cx="2240400" cy="41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FF"/>
                </a:solidFill>
                <a:highlight>
                  <a:srgbClr val="C9DAF8"/>
                </a:highlight>
                <a:latin typeface="Work Sans"/>
                <a:ea typeface="Work Sans"/>
                <a:cs typeface="Work Sans"/>
                <a:sym typeface="Work Sans"/>
              </a:rPr>
              <a:t>Better use of white space</a:t>
            </a:r>
            <a:endParaRPr b="1" sz="1500">
              <a:solidFill>
                <a:srgbClr val="0000FF"/>
              </a:solidFill>
              <a:highlight>
                <a:srgbClr val="C9DAF8"/>
              </a:highlight>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We removed the unnecessary sound frequency UI, leaving more room for white space.</a:t>
            </a:r>
            <a:endParaRPr b="1" sz="12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12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500">
                <a:solidFill>
                  <a:srgbClr val="0000FF"/>
                </a:solidFill>
                <a:highlight>
                  <a:srgbClr val="CFE2F3"/>
                </a:highlight>
                <a:latin typeface="Work Sans"/>
                <a:ea typeface="Work Sans"/>
                <a:cs typeface="Work Sans"/>
                <a:sym typeface="Work Sans"/>
              </a:rPr>
              <a:t>Divide and Conquer</a:t>
            </a:r>
            <a:endParaRPr b="1" sz="1500">
              <a:solidFill>
                <a:srgbClr val="0000FF"/>
              </a:solidFill>
              <a:highlight>
                <a:srgbClr val="CFE2F3"/>
              </a:highlight>
              <a:latin typeface="Work Sans"/>
              <a:ea typeface="Work Sans"/>
              <a:cs typeface="Work Sans"/>
              <a:sym typeface="Work Sans"/>
            </a:endParaRPr>
          </a:p>
          <a:p>
            <a:pPr indent="0" lvl="0" marL="0" rtl="0" algn="l">
              <a:spcBef>
                <a:spcPts val="0"/>
              </a:spcBef>
              <a:spcAft>
                <a:spcPts val="0"/>
              </a:spcAft>
              <a:buNone/>
            </a:pPr>
            <a:r>
              <a:rPr lang="en" sz="1100">
                <a:solidFill>
                  <a:schemeClr val="dk1"/>
                </a:solidFill>
                <a:latin typeface="Work Sans"/>
                <a:ea typeface="Work Sans"/>
                <a:cs typeface="Work Sans"/>
                <a:sym typeface="Work Sans"/>
              </a:rPr>
              <a:t>To make the tasks less confusing we decided to break up each functionality into its own page, guided by a “next’ button.</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b="1" lang="en" sz="1500">
                <a:solidFill>
                  <a:srgbClr val="0000FF"/>
                </a:solidFill>
                <a:highlight>
                  <a:srgbClr val="CFE2F3"/>
                </a:highlight>
                <a:latin typeface="Work Sans"/>
                <a:ea typeface="Work Sans"/>
                <a:cs typeface="Work Sans"/>
                <a:sym typeface="Work Sans"/>
              </a:rPr>
              <a:t>Trash Option</a:t>
            </a:r>
            <a:endParaRPr sz="1100">
              <a:solidFill>
                <a:schemeClr val="dk1"/>
              </a:solidFill>
              <a:latin typeface="Work Sans"/>
              <a:ea typeface="Work Sans"/>
              <a:cs typeface="Work Sans"/>
              <a:sym typeface="Work Sans"/>
            </a:endParaRPr>
          </a:p>
          <a:p>
            <a:pPr indent="0" lvl="0" marL="0" rtl="0" algn="l">
              <a:spcBef>
                <a:spcPts val="0"/>
              </a:spcBef>
              <a:spcAft>
                <a:spcPts val="0"/>
              </a:spcAft>
              <a:buNone/>
            </a:pPr>
            <a:r>
              <a:rPr lang="en" sz="1200">
                <a:solidFill>
                  <a:schemeClr val="dk1"/>
                </a:solidFill>
                <a:latin typeface="Work Sans"/>
                <a:ea typeface="Work Sans"/>
                <a:cs typeface="Work Sans"/>
                <a:sym typeface="Work Sans"/>
              </a:rPr>
              <a:t>Users get to delete what they recorded and start over with one tap.</a:t>
            </a:r>
            <a:endParaRPr sz="12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200">
              <a:latin typeface="Work Sans"/>
              <a:ea typeface="Work Sans"/>
              <a:cs typeface="Work Sans"/>
              <a:sym typeface="Work Sans"/>
            </a:endParaRPr>
          </a:p>
        </p:txBody>
      </p:sp>
      <p:sp>
        <p:nvSpPr>
          <p:cNvPr id="176" name="Google Shape;176;p21"/>
          <p:cNvSpPr/>
          <p:nvPr/>
        </p:nvSpPr>
        <p:spPr>
          <a:xfrm>
            <a:off x="4301863" y="379475"/>
            <a:ext cx="374700" cy="3852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4346825" y="1457275"/>
            <a:ext cx="374700" cy="3852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1"/>
          <p:cNvPicPr preferRelativeResize="0"/>
          <p:nvPr/>
        </p:nvPicPr>
        <p:blipFill>
          <a:blip r:embed="rId4">
            <a:alphaModFix/>
          </a:blip>
          <a:stretch>
            <a:fillRect/>
          </a:stretch>
        </p:blipFill>
        <p:spPr>
          <a:xfrm>
            <a:off x="186550" y="502425"/>
            <a:ext cx="1908425" cy="3803701"/>
          </a:xfrm>
          <a:prstGeom prst="rect">
            <a:avLst/>
          </a:prstGeom>
          <a:noFill/>
          <a:ln>
            <a:noFill/>
          </a:ln>
        </p:spPr>
      </p:pic>
      <p:sp>
        <p:nvSpPr>
          <p:cNvPr id="179" name="Google Shape;179;p21"/>
          <p:cNvSpPr/>
          <p:nvPr/>
        </p:nvSpPr>
        <p:spPr>
          <a:xfrm>
            <a:off x="350900" y="1014275"/>
            <a:ext cx="1492500" cy="1411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298800" y="2472575"/>
            <a:ext cx="1700400" cy="879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1"/>
          <p:cNvPicPr preferRelativeResize="0"/>
          <p:nvPr/>
        </p:nvPicPr>
        <p:blipFill rotWithShape="1">
          <a:blip r:embed="rId5">
            <a:alphaModFix/>
          </a:blip>
          <a:srcRect b="0" l="9" r="0" t="0"/>
          <a:stretch/>
        </p:blipFill>
        <p:spPr>
          <a:xfrm>
            <a:off x="7130475" y="506425"/>
            <a:ext cx="1794900" cy="3887100"/>
          </a:xfrm>
          <a:prstGeom prst="roundRect">
            <a:avLst>
              <a:gd fmla="val 8729" name="adj"/>
            </a:avLst>
          </a:prstGeom>
          <a:noFill/>
          <a:ln>
            <a:noFill/>
          </a:ln>
          <a:effectLst>
            <a:outerShdw blurRad="171450" rotWithShape="0" algn="bl" dir="5400000" dist="19050">
              <a:srgbClr val="000000">
                <a:alpha val="50000"/>
              </a:srgbClr>
            </a:outerShdw>
          </a:effectLst>
        </p:spPr>
      </p:pic>
      <p:sp>
        <p:nvSpPr>
          <p:cNvPr id="182" name="Google Shape;182;p21"/>
          <p:cNvSpPr/>
          <p:nvPr/>
        </p:nvSpPr>
        <p:spPr>
          <a:xfrm>
            <a:off x="7708725" y="3411400"/>
            <a:ext cx="638400" cy="6033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1690321" y="639075"/>
            <a:ext cx="544579" cy="547794"/>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FF0000"/>
            </a:solidFill>
            <a:prstDash val="solid"/>
            <a:round/>
            <a:headEnd len="med" w="med" type="none"/>
            <a:tailEnd len="med" w="med" type="stealth"/>
          </a:ln>
        </p:spPr>
      </p:sp>
      <p:sp>
        <p:nvSpPr>
          <p:cNvPr id="184" name="Google Shape;184;p21"/>
          <p:cNvSpPr/>
          <p:nvPr/>
        </p:nvSpPr>
        <p:spPr>
          <a:xfrm>
            <a:off x="7372725" y="2051600"/>
            <a:ext cx="1492500" cy="8796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flipH="1">
            <a:off x="6815340" y="2292693"/>
            <a:ext cx="899060" cy="1222844"/>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0000FF"/>
            </a:solidFill>
            <a:prstDash val="solid"/>
            <a:round/>
            <a:headEnd len="med" w="med" type="none"/>
            <a:tailEnd len="med" w="med" type="stealth"/>
          </a:ln>
        </p:spPr>
      </p:sp>
      <p:sp>
        <p:nvSpPr>
          <p:cNvPr id="186" name="Google Shape;186;p21"/>
          <p:cNvSpPr/>
          <p:nvPr/>
        </p:nvSpPr>
        <p:spPr>
          <a:xfrm>
            <a:off x="323563" y="3398675"/>
            <a:ext cx="1634400" cy="341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4404113" y="3026200"/>
            <a:ext cx="374700" cy="3852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1816675" y="1689850"/>
            <a:ext cx="544579" cy="926644"/>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FF0000"/>
            </a:solidFill>
            <a:prstDash val="solid"/>
            <a:round/>
            <a:headEnd len="med" w="med" type="none"/>
            <a:tailEnd len="med" w="med" type="stealth"/>
          </a:ln>
        </p:spPr>
      </p:sp>
      <p:sp>
        <p:nvSpPr>
          <p:cNvPr id="189" name="Google Shape;189;p21"/>
          <p:cNvSpPr/>
          <p:nvPr/>
        </p:nvSpPr>
        <p:spPr>
          <a:xfrm>
            <a:off x="1873150" y="3352176"/>
            <a:ext cx="419531" cy="153639"/>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FF0000"/>
            </a:solidFill>
            <a:prstDash val="solid"/>
            <a:round/>
            <a:headEnd len="med" w="med" type="none"/>
            <a:tailEnd len="med" w="med" type="stealth"/>
          </a:ln>
        </p:spPr>
      </p:sp>
      <p:sp>
        <p:nvSpPr>
          <p:cNvPr id="190" name="Google Shape;190;p21"/>
          <p:cNvSpPr/>
          <p:nvPr/>
        </p:nvSpPr>
        <p:spPr>
          <a:xfrm rot="10800000">
            <a:off x="6500655" y="2931074"/>
            <a:ext cx="1213746" cy="233811"/>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0000FF"/>
            </a:solidFill>
            <a:prstDash val="solid"/>
            <a:round/>
            <a:headEnd len="med" w="med" type="none"/>
            <a:tailEnd len="med" w="med" type="stealth"/>
          </a:ln>
        </p:spPr>
      </p:sp>
      <p:sp>
        <p:nvSpPr>
          <p:cNvPr id="191" name="Google Shape;191;p21"/>
          <p:cNvSpPr/>
          <p:nvPr/>
        </p:nvSpPr>
        <p:spPr>
          <a:xfrm flipH="1">
            <a:off x="6743687" y="639075"/>
            <a:ext cx="803093" cy="1454468"/>
          </a:xfrm>
          <a:custGeom>
            <a:rect b="b" l="l" r="r" t="t"/>
            <a:pathLst>
              <a:path extrusionOk="0" h="58307" w="61223">
                <a:moveTo>
                  <a:pt x="61223" y="0"/>
                </a:moveTo>
                <a:cubicBezTo>
                  <a:pt x="48799" y="0"/>
                  <a:pt x="34961" y="3245"/>
                  <a:pt x="25822" y="11662"/>
                </a:cubicBezTo>
                <a:cubicBezTo>
                  <a:pt x="12750" y="23702"/>
                  <a:pt x="5628" y="41450"/>
                  <a:pt x="0" y="58307"/>
                </a:cubicBezTo>
              </a:path>
            </a:pathLst>
          </a:custGeom>
          <a:noFill/>
          <a:ln cap="flat" cmpd="sng" w="19050">
            <a:solidFill>
              <a:srgbClr val="0000FF"/>
            </a:solidFill>
            <a:prstDash val="solid"/>
            <a:round/>
            <a:headEnd len="med" w="med" type="none"/>
            <a:tailEnd len="med" w="med" type="stealth"/>
          </a:ln>
        </p:spPr>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